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8" r:id="rId2"/>
    <p:sldId id="275" r:id="rId3"/>
    <p:sldId id="287" r:id="rId4"/>
    <p:sldId id="274" r:id="rId5"/>
    <p:sldId id="259" r:id="rId6"/>
    <p:sldId id="280" r:id="rId7"/>
    <p:sldId id="261" r:id="rId8"/>
    <p:sldId id="260" r:id="rId9"/>
    <p:sldId id="281" r:id="rId10"/>
    <p:sldId id="282" r:id="rId11"/>
    <p:sldId id="286" r:id="rId12"/>
    <p:sldId id="283" r:id="rId13"/>
    <p:sldId id="265" r:id="rId14"/>
    <p:sldId id="284" r:id="rId15"/>
    <p:sldId id="285" r:id="rId16"/>
    <p:sldId id="266" r:id="rId17"/>
    <p:sldId id="273" r:id="rId18"/>
    <p:sldId id="272" r:id="rId19"/>
    <p:sldId id="267" r:id="rId20"/>
    <p:sldId id="268" r:id="rId21"/>
    <p:sldId id="264" r:id="rId22"/>
    <p:sldId id="263" r:id="rId23"/>
    <p:sldId id="288" r:id="rId24"/>
    <p:sldId id="262" r:id="rId25"/>
    <p:sldId id="276" r:id="rId26"/>
    <p:sldId id="277" r:id="rId27"/>
    <p:sldId id="278" r:id="rId28"/>
    <p:sldId id="279" r:id="rId29"/>
    <p:sldId id="289" r:id="rId30"/>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43" autoAdjust="0"/>
  </p:normalViewPr>
  <p:slideViewPr>
    <p:cSldViewPr>
      <p:cViewPr varScale="1">
        <p:scale>
          <a:sx n="35" d="100"/>
          <a:sy n="35" d="100"/>
        </p:scale>
        <p:origin x="-1622" y="-8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68" d="100"/>
          <a:sy n="68" d="100"/>
        </p:scale>
        <p:origin x="-3010" y="-67"/>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B9B107-64D5-4C93-B104-24E2F02DC069}" type="datetimeFigureOut">
              <a:rPr lang="es-AR" smtClean="0"/>
              <a:pPr/>
              <a:t>08/05/2013</a:t>
            </a:fld>
            <a:endParaRPr lang="es-A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AB7937-981C-4BDA-87CD-2AB1FE1E508F}" type="slidenum">
              <a:rPr lang="es-AR" smtClean="0"/>
              <a:pPr/>
              <a:t>‹Nº›</a:t>
            </a:fld>
            <a:endParaRPr lang="es-AR"/>
          </a:p>
        </p:txBody>
      </p:sp>
    </p:spTree>
    <p:extLst>
      <p:ext uri="{BB962C8B-B14F-4D97-AF65-F5344CB8AC3E}">
        <p14:creationId xmlns="" xmlns:p14="http://schemas.microsoft.com/office/powerpoint/2010/main" val="179398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6" Type="http://schemas.openxmlformats.org/officeDocument/2006/relationships/hyperlink" Target="http://es.wikipedia.org/w/index.php?title=Pantalla_de_cristal_l%C3%ADquido&amp;action=edit&amp;section=12" TargetMode="External"/><Relationship Id="rId21" Type="http://schemas.openxmlformats.org/officeDocument/2006/relationships/hyperlink" Target="http://es.wikipedia.org/w/index.php?title=Pantalla_de_cristal_l%C3%ADquido&amp;action=edit&amp;section=7" TargetMode="External"/><Relationship Id="rId34" Type="http://schemas.openxmlformats.org/officeDocument/2006/relationships/hyperlink" Target="http://es.wikipedia.org/w/index.php?title=Pantalla_de_cristal_l%C3%ADquido&amp;action=edit&amp;section=14" TargetMode="External"/><Relationship Id="rId42" Type="http://schemas.openxmlformats.org/officeDocument/2006/relationships/hyperlink" Target="http://es.wikipedia.org/w/index.php?title=Pantalla_de_cristal_l%C3%ADquido&amp;action=edit&amp;section=18" TargetMode="External"/><Relationship Id="rId47" Type="http://schemas.openxmlformats.org/officeDocument/2006/relationships/hyperlink" Target="http://es.wikipedia.org/wiki/Universidad_de_Hull" TargetMode="External"/><Relationship Id="rId50" Type="http://schemas.openxmlformats.org/officeDocument/2006/relationships/hyperlink" Target="http://es.wikipedia.org/w/index.php?title=George_W._Gray&amp;action=edit&amp;redlink=1" TargetMode="External"/><Relationship Id="rId55" Type="http://schemas.openxmlformats.org/officeDocument/2006/relationships/hyperlink" Target="http://es.wikipedia.org/w/index.php?title=Wolfgang_Helfrich&amp;action=edit&amp;redlink=1" TargetMode="External"/><Relationship Id="rId63" Type="http://schemas.openxmlformats.org/officeDocument/2006/relationships/hyperlink" Target="http://es.wikipedia.org/w/index.php?title=Hiroshi_Kawamoto&amp;action=edit&amp;redlink=1" TargetMode="External"/><Relationship Id="rId68" Type="http://schemas.openxmlformats.org/officeDocument/2006/relationships/hyperlink" Target="http://es.wikipedia.org/w/index.php?title=Pantalla_de_cristal_l%C3%ADquido&amp;action=edit&amp;section=26" TargetMode="External"/><Relationship Id="rId76" Type="http://schemas.openxmlformats.org/officeDocument/2006/relationships/hyperlink" Target="http://es.wikipedia.org/w/index.php?title=Pantalla_de_cristal_l%C3%ADquido&amp;action=edit&amp;section=31" TargetMode="External"/><Relationship Id="rId84" Type="http://schemas.openxmlformats.org/officeDocument/2006/relationships/hyperlink" Target="http://es.wikipedia.org/wiki/Papel_electr%C3%B3nico" TargetMode="External"/><Relationship Id="rId89" Type="http://schemas.openxmlformats.org/officeDocument/2006/relationships/hyperlink" Target="http://es.wikipedia.org/w/index.php?title=Pantalla_de_cristal_l%C3%ADquido&amp;action=edit&amp;section=33" TargetMode="External"/><Relationship Id="rId97" Type="http://schemas.openxmlformats.org/officeDocument/2006/relationships/hyperlink" Target="http://es.wikipedia.org/w/index.php?title=Pantalla_de_cristal_l%C3%ADquido&amp;action=edit&amp;section=38" TargetMode="External"/><Relationship Id="rId7" Type="http://schemas.openxmlformats.org/officeDocument/2006/relationships/hyperlink" Target="http://es.wikipedia.org/wiki/Electrodo" TargetMode="External"/><Relationship Id="rId71" Type="http://schemas.openxmlformats.org/officeDocument/2006/relationships/hyperlink" Target="http://es.wikipedia.org/w/index.php?title=Pantalla_de_cristal_l%C3%ADquido&amp;action=edit&amp;section=28" TargetMode="External"/><Relationship Id="rId92" Type="http://schemas.openxmlformats.org/officeDocument/2006/relationships/hyperlink" Target="http://es.wikipedia.org/w/index.php?title=Pantalla_de_cristal_l%C3%ADquido&amp;action=edit&amp;section=36" TargetMode="External"/><Relationship Id="rId2" Type="http://schemas.openxmlformats.org/officeDocument/2006/relationships/slide" Target="../slides/slide25.xml"/><Relationship Id="rId16" Type="http://schemas.openxmlformats.org/officeDocument/2006/relationships/hyperlink" Target="http://es.wikipedia.org/w/index.php?title=Pantalla_de_cristal_l%C3%ADquido&amp;action=edit&amp;section=2" TargetMode="External"/><Relationship Id="rId29" Type="http://schemas.openxmlformats.org/officeDocument/2006/relationships/hyperlink" Target="http://es.wikipedia.org/wiki/VGA" TargetMode="External"/><Relationship Id="rId11" Type="http://schemas.openxmlformats.org/officeDocument/2006/relationships/hyperlink" Target="http://es.wikipedia.org/wiki/Cristal_l%C3%ADquido" TargetMode="External"/><Relationship Id="rId24" Type="http://schemas.openxmlformats.org/officeDocument/2006/relationships/hyperlink" Target="http://es.wikipedia.org/w/index.php?title=Pantalla_de_cristal_l%C3%ADquido&amp;action=edit&amp;section=10" TargetMode="External"/><Relationship Id="rId32" Type="http://schemas.openxmlformats.org/officeDocument/2006/relationships/hyperlink" Target="http://es.wikipedia.org/wiki/HDMI" TargetMode="External"/><Relationship Id="rId37" Type="http://schemas.openxmlformats.org/officeDocument/2006/relationships/hyperlink" Target="http://es.wikipedia.org/wiki/Colesterol" TargetMode="External"/><Relationship Id="rId40" Type="http://schemas.openxmlformats.org/officeDocument/2006/relationships/hyperlink" Target="http://es.wikipedia.org/w/index.php?title=Pantalla_de_cristal_l%C3%ADquido&amp;action=edit&amp;section=17" TargetMode="External"/><Relationship Id="rId45" Type="http://schemas.openxmlformats.org/officeDocument/2006/relationships/hyperlink" Target="http://es.wikipedia.org/wiki/Malvern" TargetMode="External"/><Relationship Id="rId53" Type="http://schemas.openxmlformats.org/officeDocument/2006/relationships/hyperlink" Target="http://es.wikipedia.org/w/index.php?title=George_H._Heilmeier&amp;action=edit&amp;redlink=1" TargetMode="External"/><Relationship Id="rId58" Type="http://schemas.openxmlformats.org/officeDocument/2006/relationships/hyperlink" Target="http://es.wikipedia.org/w/index.php?title=Kent_State_University&amp;action=edit&amp;redlink=1" TargetMode="External"/><Relationship Id="rId66" Type="http://schemas.openxmlformats.org/officeDocument/2006/relationships/hyperlink" Target="http://es.wikipedia.org/wiki/Verde" TargetMode="External"/><Relationship Id="rId74" Type="http://schemas.openxmlformats.org/officeDocument/2006/relationships/hyperlink" Target="http://es.wikipedia.org/w/index.php?title=Pantalla_de_cristal_l%C3%ADquido&amp;action=edit&amp;section=30" TargetMode="External"/><Relationship Id="rId79" Type="http://schemas.openxmlformats.org/officeDocument/2006/relationships/hyperlink" Target="http://es.wikipedia.org/wiki/Libro_electr%C3%B3nico" TargetMode="External"/><Relationship Id="rId87" Type="http://schemas.openxmlformats.org/officeDocument/2006/relationships/hyperlink" Target="http://es.wikipedia.org/w/index.php?title=Biestable_colest%C3%A9rico&amp;action=edit&amp;redlink=1" TargetMode="External"/><Relationship Id="rId5" Type="http://schemas.openxmlformats.org/officeDocument/2006/relationships/hyperlink" Target="http://es.wikipedia.org/wiki/Energ%C3%ADa_el%C3%A9ctrica" TargetMode="External"/><Relationship Id="rId61" Type="http://schemas.openxmlformats.org/officeDocument/2006/relationships/hyperlink" Target="http://es.wikipedia.org/w/index.php?title=Pantalla_de_cristal_l%C3%ADquido&amp;action=edit&amp;section=24" TargetMode="External"/><Relationship Id="rId82" Type="http://schemas.openxmlformats.org/officeDocument/2006/relationships/hyperlink" Target="http://es.wikipedia.org/wiki/Diccionario_electr%C3%B3nico" TargetMode="External"/><Relationship Id="rId90" Type="http://schemas.openxmlformats.org/officeDocument/2006/relationships/hyperlink" Target="http://es.wikipedia.org/w/index.php?title=Pantalla_de_cristal_l%C3%ADquido&amp;action=edit&amp;section=34" TargetMode="External"/><Relationship Id="rId95" Type="http://schemas.openxmlformats.org/officeDocument/2006/relationships/hyperlink" Target="http://es.wikipedia.org/wiki/Videojuego_de_disparos_en_primera_persona" TargetMode="External"/><Relationship Id="rId19" Type="http://schemas.openxmlformats.org/officeDocument/2006/relationships/hyperlink" Target="http://es.wikipedia.org/w/index.php?title=Pantalla_de_cristal_l%C3%ADquido&amp;action=edit&amp;section=5" TargetMode="External"/><Relationship Id="rId14" Type="http://schemas.openxmlformats.org/officeDocument/2006/relationships/hyperlink" Target="http://es.wikipedia.org/w/index.php?title=Twisted_nematic&amp;action=edit&amp;redlink=1" TargetMode="External"/><Relationship Id="rId22" Type="http://schemas.openxmlformats.org/officeDocument/2006/relationships/hyperlink" Target="http://es.wikipedia.org/w/index.php?title=Pantalla_de_cristal_l%C3%ADquido&amp;action=edit&amp;section=8" TargetMode="External"/><Relationship Id="rId27" Type="http://schemas.openxmlformats.org/officeDocument/2006/relationships/hyperlink" Target="http://es.wikipedia.org/w/index.php?title=Pantalla_de_cristal_l%C3%ADquido&amp;action=edit&amp;section=13" TargetMode="External"/><Relationship Id="rId30" Type="http://schemas.openxmlformats.org/officeDocument/2006/relationships/hyperlink" Target="http://es.wikipedia.org/wiki/LVDS" TargetMode="External"/><Relationship Id="rId35" Type="http://schemas.openxmlformats.org/officeDocument/2006/relationships/hyperlink" Target="http://es.wikipedia.org/w/index.php?title=Pantalla_de_cristal_l%C3%ADquido&amp;action=edit&amp;section=15" TargetMode="External"/><Relationship Id="rId43" Type="http://schemas.openxmlformats.org/officeDocument/2006/relationships/hyperlink" Target="http://es.wikipedia.org/w/index.php?title=Pantalla_de_cristal_l%C3%ADquido&amp;action=edit&amp;section=19" TargetMode="External"/><Relationship Id="rId48" Type="http://schemas.openxmlformats.org/officeDocument/2006/relationships/hyperlink" Target="http://es.wikipedia.org/w/index.php?title=Cyanobiphenyl&amp;action=edit&amp;redlink=1" TargetMode="External"/><Relationship Id="rId56" Type="http://schemas.openxmlformats.org/officeDocument/2006/relationships/hyperlink" Target="http://es.wikipedia.org/w/index.php?title=Martin_Schadt&amp;action=edit&amp;redlink=1" TargetMode="External"/><Relationship Id="rId64" Type="http://schemas.openxmlformats.org/officeDocument/2006/relationships/hyperlink" Target="http://es.wikipedia.org/w/index.php?title=Pantalla_de_cristal_l%C3%ADquido&amp;action=edit&amp;section=25" TargetMode="External"/><Relationship Id="rId69" Type="http://schemas.openxmlformats.org/officeDocument/2006/relationships/hyperlink" Target="http://es.wikipedia.org/wiki/Thin-film_transistor" TargetMode="External"/><Relationship Id="rId77" Type="http://schemas.openxmlformats.org/officeDocument/2006/relationships/hyperlink" Target="http://es.wikipedia.org/w/index.php?title=Pantalla_de_cristal_l%C3%ADquido&amp;action=edit&amp;section=32" TargetMode="External"/><Relationship Id="rId8" Type="http://schemas.openxmlformats.org/officeDocument/2006/relationships/hyperlink" Target="http://es.wikipedia.org/wiki/Polarizaci%C3%B3n_electromagn%C3%A9tica" TargetMode="External"/><Relationship Id="rId51" Type="http://schemas.openxmlformats.org/officeDocument/2006/relationships/hyperlink" Target="http://es.wikipedia.org/w/index.php?title=Dominios_Williams&amp;action=edit&amp;redlink=1" TargetMode="External"/><Relationship Id="rId72" Type="http://schemas.openxmlformats.org/officeDocument/2006/relationships/hyperlink" Target="http://es.wikipedia.org/w/index.php?title=Pantalla_de_cristal_l%C3%ADquido&amp;action=edit&amp;section=29" TargetMode="External"/><Relationship Id="rId80" Type="http://schemas.openxmlformats.org/officeDocument/2006/relationships/hyperlink" Target="http://es.wikipedia.org/wiki/Documento_electr%C3%B3nico" TargetMode="External"/><Relationship Id="rId85" Type="http://schemas.openxmlformats.org/officeDocument/2006/relationships/hyperlink" Target="http://es.wikipedia.org/w/index.php?title=ChLCD&amp;action=edit&amp;redlink=1" TargetMode="External"/><Relationship Id="rId93" Type="http://schemas.openxmlformats.org/officeDocument/2006/relationships/hyperlink" Target="http://es.wikipedia.org/wiki/Rat%C3%B3n_(inform%C3%A1tica)" TargetMode="External"/><Relationship Id="rId3" Type="http://schemas.openxmlformats.org/officeDocument/2006/relationships/hyperlink" Target="http://es.wikipedia.org/wiki/Sigla" TargetMode="External"/><Relationship Id="rId12" Type="http://schemas.openxmlformats.org/officeDocument/2006/relationships/hyperlink" Target="http://es.wikipedia.org/wiki/Pol%C3%ADmero" TargetMode="External"/><Relationship Id="rId17" Type="http://schemas.openxmlformats.org/officeDocument/2006/relationships/hyperlink" Target="http://es.wikipedia.org/w/index.php?title=Pantalla_de_cristal_l%C3%ADquido&amp;action=edit&amp;section=3" TargetMode="External"/><Relationship Id="rId25" Type="http://schemas.openxmlformats.org/officeDocument/2006/relationships/hyperlink" Target="http://es.wikipedia.org/w/index.php?title=Pantalla_de_cristal_l%C3%ADquido&amp;action=edit&amp;section=11" TargetMode="External"/><Relationship Id="rId33" Type="http://schemas.openxmlformats.org/officeDocument/2006/relationships/hyperlink" Target="http://es.wikipedia.org/wiki/Universal_Serial_Bus" TargetMode="External"/><Relationship Id="rId38" Type="http://schemas.openxmlformats.org/officeDocument/2006/relationships/hyperlink" Target="http://es.wikipedia.org/w/index.php?title=Pantalla_de_cristal_l%C3%ADquido&amp;action=edit&amp;section=16" TargetMode="External"/><Relationship Id="rId46" Type="http://schemas.openxmlformats.org/officeDocument/2006/relationships/hyperlink" Target="http://es.wikipedia.org/wiki/George_Gray" TargetMode="External"/><Relationship Id="rId59" Type="http://schemas.openxmlformats.org/officeDocument/2006/relationships/hyperlink" Target="http://es.wikipedia.org/w/index.php?title=Pantalla_de_cristal_l%C3%ADquido&amp;action=edit&amp;section=23" TargetMode="External"/><Relationship Id="rId67" Type="http://schemas.openxmlformats.org/officeDocument/2006/relationships/hyperlink" Target="http://es.wikipedia.org/wiki/Azul" TargetMode="External"/><Relationship Id="rId20" Type="http://schemas.openxmlformats.org/officeDocument/2006/relationships/hyperlink" Target="http://es.wikipedia.org/w/index.php?title=Pantalla_de_cristal_l%C3%ADquido&amp;action=edit&amp;section=6" TargetMode="External"/><Relationship Id="rId41" Type="http://schemas.openxmlformats.org/officeDocument/2006/relationships/hyperlink" Target="http://es.wikipedia.org/w/index.php?title=Charles_Mauguin&amp;action=edit&amp;redlink=1" TargetMode="External"/><Relationship Id="rId54" Type="http://schemas.openxmlformats.org/officeDocument/2006/relationships/hyperlink" Target="http://es.wikipedia.org/w/index.php?title=Pantalla_de_cristal_l%C3%ADquido&amp;action=edit&amp;section=22" TargetMode="External"/><Relationship Id="rId62" Type="http://schemas.openxmlformats.org/officeDocument/2006/relationships/hyperlink" Target="http://es.wikipedia.org/w/index.php?title=Joseph_A._Castellano&amp;action=edit&amp;redlink=1" TargetMode="External"/><Relationship Id="rId70" Type="http://schemas.openxmlformats.org/officeDocument/2006/relationships/hyperlink" Target="http://es.wikipedia.org/w/index.php?title=Pantalla_de_cristal_l%C3%ADquido&amp;action=edit&amp;section=27" TargetMode="External"/><Relationship Id="rId75" Type="http://schemas.openxmlformats.org/officeDocument/2006/relationships/hyperlink" Target="http://es.wikipedia.org/wiki/IPS" TargetMode="External"/><Relationship Id="rId83" Type="http://schemas.openxmlformats.org/officeDocument/2006/relationships/hyperlink" Target="http://es.wikipedia.org/wiki/Ultra_Mobile_PC" TargetMode="External"/><Relationship Id="rId88" Type="http://schemas.openxmlformats.org/officeDocument/2006/relationships/hyperlink" Target="http://es.wikipedia.org/w/index.php?title=Binem_Technology&amp;action=edit&amp;redlink=1" TargetMode="External"/><Relationship Id="rId91" Type="http://schemas.openxmlformats.org/officeDocument/2006/relationships/hyperlink" Target="http://es.wikipedia.org/w/index.php?title=Pantalla_de_cristal_l%C3%ADquido&amp;action=edit&amp;section=35" TargetMode="External"/><Relationship Id="rId96" Type="http://schemas.openxmlformats.org/officeDocument/2006/relationships/hyperlink" Target="http://es.wikipedia.org/w/index.php?title=Pantalla_de_cristal_l%C3%ADquido&amp;action=edit&amp;section=37" TargetMode="External"/><Relationship Id="rId1" Type="http://schemas.openxmlformats.org/officeDocument/2006/relationships/notesMaster" Target="../notesMasters/notesMaster1.xml"/><Relationship Id="rId6" Type="http://schemas.openxmlformats.org/officeDocument/2006/relationships/hyperlink" Target="http://es.wikipedia.org/wiki/Mol%C3%A9cula" TargetMode="External"/><Relationship Id="rId15" Type="http://schemas.openxmlformats.org/officeDocument/2006/relationships/hyperlink" Target="http://es.wikipedia.org/wiki/Helicoidal" TargetMode="External"/><Relationship Id="rId23" Type="http://schemas.openxmlformats.org/officeDocument/2006/relationships/hyperlink" Target="http://es.wikipedia.org/w/index.php?title=Pantalla_de_cristal_l%C3%ADquido&amp;action=edit&amp;section=9" TargetMode="External"/><Relationship Id="rId28" Type="http://schemas.openxmlformats.org/officeDocument/2006/relationships/hyperlink" Target="http://es.wikipedia.org/wiki/DVI" TargetMode="External"/><Relationship Id="rId36" Type="http://schemas.openxmlformats.org/officeDocument/2006/relationships/hyperlink" Target="http://es.wikipedia.org/w/index.php?title=Friedrich_Reinitzer&amp;action=edit&amp;redlink=1" TargetMode="External"/><Relationship Id="rId49" Type="http://schemas.openxmlformats.org/officeDocument/2006/relationships/hyperlink" Target="http://es.wikipedia.org/w/index.php?title=Pantalla_de_cristal_l%C3%ADquido&amp;action=edit&amp;section=20" TargetMode="External"/><Relationship Id="rId57" Type="http://schemas.openxmlformats.org/officeDocument/2006/relationships/hyperlink" Target="http://es.wikipedia.org/w/index.php?title=James_Fergason&amp;action=edit&amp;redlink=1" TargetMode="External"/><Relationship Id="rId10" Type="http://schemas.openxmlformats.org/officeDocument/2006/relationships/hyperlink" Target="http://es.wikipedia.org/wiki/Superficie_(f%C3%ADsica)" TargetMode="External"/><Relationship Id="rId31" Type="http://schemas.openxmlformats.org/officeDocument/2006/relationships/hyperlink" Target="http://es.wikipedia.org/wiki/S-Video" TargetMode="External"/><Relationship Id="rId44" Type="http://schemas.openxmlformats.org/officeDocument/2006/relationships/hyperlink" Target="http://es.wikipedia.org/wiki/Radar" TargetMode="External"/><Relationship Id="rId52" Type="http://schemas.openxmlformats.org/officeDocument/2006/relationships/hyperlink" Target="http://es.wikipedia.org/w/index.php?title=Pantalla_de_cristal_l%C3%ADquido&amp;action=edit&amp;section=21" TargetMode="External"/><Relationship Id="rId60" Type="http://schemas.openxmlformats.org/officeDocument/2006/relationships/hyperlink" Target="http://es.wikipedia.org/w/index.php?title=Peter_T._Brody&amp;action=edit&amp;redlink=1" TargetMode="External"/><Relationship Id="rId65" Type="http://schemas.openxmlformats.org/officeDocument/2006/relationships/hyperlink" Target="http://es.wikipedia.org/wiki/Rojo" TargetMode="External"/><Relationship Id="rId73" Type="http://schemas.openxmlformats.org/officeDocument/2006/relationships/hyperlink" Target="http://es.wikipedia.org/w/index.php?title=In-plane_switching&amp;action=edit&amp;redlink=1" TargetMode="External"/><Relationship Id="rId78" Type="http://schemas.openxmlformats.org/officeDocument/2006/relationships/hyperlink" Target="http://es.wikipedia.org/w/index.php?title=Papel_potencia-cero&amp;action=edit&amp;redlink=1" TargetMode="External"/><Relationship Id="rId81" Type="http://schemas.openxmlformats.org/officeDocument/2006/relationships/hyperlink" Target="http://es.wikipedia.org/w/index.php?title=Peri%C3%B3dico_electr%C3%B3nico&amp;action=edit&amp;redlink=1" TargetMode="External"/><Relationship Id="rId86" Type="http://schemas.openxmlformats.org/officeDocument/2006/relationships/hyperlink" Target="http://es.wikipedia.org/wiki/Universidad_de_Oxford" TargetMode="External"/><Relationship Id="rId94" Type="http://schemas.openxmlformats.org/officeDocument/2006/relationships/hyperlink" Target="http://es.wikipedia.org/wiki/Dise%C3%B1o_asistido_por_computadora" TargetMode="External"/><Relationship Id="rId4" Type="http://schemas.openxmlformats.org/officeDocument/2006/relationships/hyperlink" Target="http://es.wikipedia.org/wiki/P%C3%ADxel" TargetMode="External"/><Relationship Id="rId9" Type="http://schemas.openxmlformats.org/officeDocument/2006/relationships/hyperlink" Target="http://es.wikipedia.org/w/index.php?title=Ejes_de_transmisi%C3%B3n&amp;action=edit&amp;redlink=1" TargetMode="External"/><Relationship Id="rId13" Type="http://schemas.openxmlformats.org/officeDocument/2006/relationships/hyperlink" Target="http://es.wikipedia.org/wiki/Campo_el%C3%A9ctrico" TargetMode="External"/><Relationship Id="rId18" Type="http://schemas.openxmlformats.org/officeDocument/2006/relationships/hyperlink" Target="http://es.wikipedia.org/w/index.php?title=Pantalla_de_cristal_l%C3%ADquido&amp;action=edit&amp;section=4" TargetMode="External"/><Relationship Id="rId39" Type="http://schemas.openxmlformats.org/officeDocument/2006/relationships/hyperlink" Target="http://es.wikipedia.org/w/index.php?title=Otto_Lehmann&amp;action=edit&amp;redlink=1" TargetMode="Externa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es.wikipedia.org/wiki/F%C3%B3sforo" TargetMode="External"/><Relationship Id="rId3" Type="http://schemas.openxmlformats.org/officeDocument/2006/relationships/hyperlink" Target="http://es.wikipedia.org/wiki/Pantalla_plana" TargetMode="External"/><Relationship Id="rId7" Type="http://schemas.openxmlformats.org/officeDocument/2006/relationships/hyperlink" Target="http://es.wikipedia.org/wiki/Fosforescencia"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es.wikipedia.org/wiki/Plasma_(estado_de_la_materia)" TargetMode="External"/><Relationship Id="rId11" Type="http://schemas.openxmlformats.org/officeDocument/2006/relationships/hyperlink" Target="http://es.wikipedia.org/w/index.php?title=Pantalla_de_plasma&amp;action=edit&amp;section=6" TargetMode="External"/><Relationship Id="rId5" Type="http://schemas.openxmlformats.org/officeDocument/2006/relationships/hyperlink" Target="http://es.wikipedia.org/wiki/Videojuegos" TargetMode="External"/><Relationship Id="rId10" Type="http://schemas.openxmlformats.org/officeDocument/2006/relationships/hyperlink" Target="http://es.wikipedia.org/wiki/Milisegundos" TargetMode="External"/><Relationship Id="rId4" Type="http://schemas.openxmlformats.org/officeDocument/2006/relationships/hyperlink" Target="http://es.wikipedia.org/wiki/Televisores" TargetMode="External"/><Relationship Id="rId9" Type="http://schemas.openxmlformats.org/officeDocument/2006/relationships/hyperlink" Target="http://es.wikipedia.org/wiki/CRT"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es.wikipedia.org/wiki/P%C3%ADxel" TargetMode="External"/><Relationship Id="rId13" Type="http://schemas.openxmlformats.org/officeDocument/2006/relationships/hyperlink" Target="http://es.wikipedia.org/wiki/C%C3%A1todo" TargetMode="External"/><Relationship Id="rId3" Type="http://schemas.openxmlformats.org/officeDocument/2006/relationships/hyperlink" Target="http://es.wikipedia.org/wiki/Acr%C3%B3nimo" TargetMode="External"/><Relationship Id="rId7" Type="http://schemas.openxmlformats.org/officeDocument/2006/relationships/hyperlink" Target="http://es.wikipedia.org/wiki/TFT" TargetMode="External"/><Relationship Id="rId12" Type="http://schemas.openxmlformats.org/officeDocument/2006/relationships/hyperlink" Target="http://es.wikipedia.org/wiki/%C3%81nodo" TargetMode="External"/><Relationship Id="rId17" Type="http://schemas.openxmlformats.org/officeDocument/2006/relationships/hyperlink" Target="http://es.wikipedia.org/wiki/Backplane" TargetMode="External"/><Relationship Id="rId2" Type="http://schemas.openxmlformats.org/officeDocument/2006/relationships/slide" Target="../slides/slide27.xml"/><Relationship Id="rId16" Type="http://schemas.openxmlformats.org/officeDocument/2006/relationships/hyperlink" Target="http://es.wikipedia.org/wiki/Pantalla_de_cristal_l%C3%ADquido" TargetMode="External"/><Relationship Id="rId1" Type="http://schemas.openxmlformats.org/officeDocument/2006/relationships/notesMaster" Target="../notesMasters/notesMaster1.xml"/><Relationship Id="rId6" Type="http://schemas.openxmlformats.org/officeDocument/2006/relationships/hyperlink" Target="http://es.wikipedia.org/wiki/Super_AMOLED_Plus" TargetMode="External"/><Relationship Id="rId11" Type="http://schemas.openxmlformats.org/officeDocument/2006/relationships/hyperlink" Target="http://es.wikipedia.org/wiki/Condensador_el%C3%A9ctrico" TargetMode="External"/><Relationship Id="rId5" Type="http://schemas.openxmlformats.org/officeDocument/2006/relationships/hyperlink" Target="http://es.wikipedia.org/wiki/Super_AMOLED" TargetMode="External"/><Relationship Id="rId15" Type="http://schemas.openxmlformats.org/officeDocument/2006/relationships/hyperlink" Target="http://es.wikipedia.org/wiki/Pulgada" TargetMode="External"/><Relationship Id="rId10" Type="http://schemas.openxmlformats.org/officeDocument/2006/relationships/hyperlink" Target="http://es.wikipedia.org/wiki/Corriente_continua" TargetMode="External"/><Relationship Id="rId4" Type="http://schemas.openxmlformats.org/officeDocument/2006/relationships/hyperlink" Target="http://es.wikipedia.org/wiki/Diodo_org%C3%A1nico_de_emisi%C3%B3n_de_luz" TargetMode="External"/><Relationship Id="rId9" Type="http://schemas.openxmlformats.org/officeDocument/2006/relationships/hyperlink" Target="http://es.wikipedia.org/wiki/Electricidad" TargetMode="External"/><Relationship Id="rId14" Type="http://schemas.openxmlformats.org/officeDocument/2006/relationships/hyperlink" Target="http://es.wikipedia.org/wiki/Potencia_el%C3%A9ctrica"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es.wikipedia.org/wiki/Linux" TargetMode="External"/><Relationship Id="rId13" Type="http://schemas.openxmlformats.org/officeDocument/2006/relationships/hyperlink" Target="http://es.wikipedia.org/wiki/MPEG" TargetMode="External"/><Relationship Id="rId18" Type="http://schemas.openxmlformats.org/officeDocument/2006/relationships/hyperlink" Target="http://es.wikipedia.org/wiki/Philips" TargetMode="External"/><Relationship Id="rId26" Type="http://schemas.openxmlformats.org/officeDocument/2006/relationships/hyperlink" Target="http://es.wikipedia.org/wiki/Walt_Disney_Pictures" TargetMode="External"/><Relationship Id="rId3" Type="http://schemas.openxmlformats.org/officeDocument/2006/relationships/hyperlink" Target="http://es.wikipedia.org/wiki/Euroconector" TargetMode="External"/><Relationship Id="rId21" Type="http://schemas.openxmlformats.org/officeDocument/2006/relationships/hyperlink" Target="http://es.wikipedia.org/wiki/Toshiba" TargetMode="External"/><Relationship Id="rId34" Type="http://schemas.openxmlformats.org/officeDocument/2006/relationships/hyperlink" Target="http://es.wikipedia.org/w/index.php?title=HDMI_1.4&amp;action=edit&amp;redlink=1" TargetMode="External"/><Relationship Id="rId7" Type="http://schemas.openxmlformats.org/officeDocument/2006/relationships/hyperlink" Target="http://es.wikipedia.org/wiki/Microsoft_Windows" TargetMode="External"/><Relationship Id="rId12" Type="http://schemas.openxmlformats.org/officeDocument/2006/relationships/hyperlink" Target="http://es.wikipedia.org/wiki/DVB" TargetMode="External"/><Relationship Id="rId17" Type="http://schemas.openxmlformats.org/officeDocument/2006/relationships/hyperlink" Target="http://es.wikipedia.org/wiki/Panasonic" TargetMode="External"/><Relationship Id="rId25" Type="http://schemas.openxmlformats.org/officeDocument/2006/relationships/hyperlink" Target="http://es.wikipedia.org/wiki/Fox" TargetMode="External"/><Relationship Id="rId33" Type="http://schemas.openxmlformats.org/officeDocument/2006/relationships/hyperlink" Target="http://es.wikipedia.org/wiki/Wii_U" TargetMode="External"/><Relationship Id="rId2" Type="http://schemas.openxmlformats.org/officeDocument/2006/relationships/slide" Target="../slides/slide11.xml"/><Relationship Id="rId16" Type="http://schemas.openxmlformats.org/officeDocument/2006/relationships/hyperlink" Target="http://es.wikipedia.org/wiki/Hitachi" TargetMode="External"/><Relationship Id="rId20" Type="http://schemas.openxmlformats.org/officeDocument/2006/relationships/hyperlink" Target="http://es.wikipedia.org/wiki/Thomson" TargetMode="External"/><Relationship Id="rId29" Type="http://schemas.openxmlformats.org/officeDocument/2006/relationships/hyperlink" Target="http://es.wikipedia.org/wiki/Dish_Network" TargetMode="External"/><Relationship Id="rId1" Type="http://schemas.openxmlformats.org/officeDocument/2006/relationships/notesMaster" Target="../notesMasters/notesMaster1.xml"/><Relationship Id="rId6" Type="http://schemas.openxmlformats.org/officeDocument/2006/relationships/hyperlink" Target="http://es.wikipedia.org/wiki/Tablet_PC" TargetMode="External"/><Relationship Id="rId11" Type="http://schemas.openxmlformats.org/officeDocument/2006/relationships/hyperlink" Target="http://es.wikipedia.org/wiki/ATSC" TargetMode="External"/><Relationship Id="rId24" Type="http://schemas.openxmlformats.org/officeDocument/2006/relationships/hyperlink" Target="http://es.wikipedia.org/wiki/HDCP" TargetMode="External"/><Relationship Id="rId32" Type="http://schemas.openxmlformats.org/officeDocument/2006/relationships/hyperlink" Target="http://es.wikipedia.org/wiki/WiFi" TargetMode="External"/><Relationship Id="rId5" Type="http://schemas.openxmlformats.org/officeDocument/2006/relationships/hyperlink" Target="http://es.wikipedia.org/wiki/Blu-ray" TargetMode="External"/><Relationship Id="rId15" Type="http://schemas.openxmlformats.org/officeDocument/2006/relationships/hyperlink" Target="http://es.wikipedia.org/wiki/Super_audio_CD" TargetMode="External"/><Relationship Id="rId23" Type="http://schemas.openxmlformats.org/officeDocument/2006/relationships/hyperlink" Target="http://es.wikipedia.org/wiki/Intel" TargetMode="External"/><Relationship Id="rId28" Type="http://schemas.openxmlformats.org/officeDocument/2006/relationships/hyperlink" Target="http://es.wikipedia.org/wiki/EchoStar" TargetMode="External"/><Relationship Id="rId10" Type="http://schemas.openxmlformats.org/officeDocument/2006/relationships/hyperlink" Target="http://es.wikipedia.org/wiki/Televisi%C3%B3n_digital" TargetMode="External"/><Relationship Id="rId19" Type="http://schemas.openxmlformats.org/officeDocument/2006/relationships/hyperlink" Target="http://es.wikipedia.org/wiki/Sony" TargetMode="External"/><Relationship Id="rId31" Type="http://schemas.openxmlformats.org/officeDocument/2006/relationships/hyperlink" Target="http://es.wikipedia.org/wiki/Ethernet" TargetMode="External"/><Relationship Id="rId4" Type="http://schemas.openxmlformats.org/officeDocument/2006/relationships/hyperlink" Target="http://es.wikipedia.org/wiki/TDT" TargetMode="External"/><Relationship Id="rId9" Type="http://schemas.openxmlformats.org/officeDocument/2006/relationships/hyperlink" Target="http://es.wikipedia.org/wiki/Mac_OS_X" TargetMode="External"/><Relationship Id="rId14" Type="http://schemas.openxmlformats.org/officeDocument/2006/relationships/hyperlink" Target="http://es.wikipedia.org/wiki/TMDS" TargetMode="External"/><Relationship Id="rId22" Type="http://schemas.openxmlformats.org/officeDocument/2006/relationships/hyperlink" Target="http://es.wikipedia.org/wiki/Silicon_Image" TargetMode="External"/><Relationship Id="rId27" Type="http://schemas.openxmlformats.org/officeDocument/2006/relationships/hyperlink" Target="http://es.wikipedia.org/wiki/DirecTV" TargetMode="External"/><Relationship Id="rId30" Type="http://schemas.openxmlformats.org/officeDocument/2006/relationships/hyperlink" Target="http://es.wikipedia.org/w/index.php?title=CableLabs&amp;action=edit&amp;redlink=1"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diapositiva en cuestión nos presenta las</a:t>
            </a:r>
            <a:r>
              <a:rPr lang="es-ES" baseline="0" dirty="0" smtClean="0"/>
              <a:t> distintas posibilidades de la multimedia: desde el grabado del material localmente hasta el uso en espectáculos y dispositivos como celulares…..</a:t>
            </a:r>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4</a:t>
            </a:fld>
            <a:endParaRPr lang="es-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xfrm>
            <a:off x="685800" y="4342878"/>
            <a:ext cx="5486400" cy="4114558"/>
          </a:xfrm>
          <a:noFill/>
          <a:ln/>
        </p:spPr>
        <p:txBody>
          <a:bodyPr/>
          <a:lstStyle/>
          <a:p>
            <a:endParaRPr lang="es-ES_tradnl"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10000"/>
          </a:bodyPr>
          <a:lstStyle/>
          <a:p>
            <a:r>
              <a:rPr lang="es-AR" sz="1200" b="1" kern="1200" baseline="0" dirty="0" smtClean="0">
                <a:solidFill>
                  <a:schemeClr val="tx1"/>
                </a:solidFill>
                <a:latin typeface="+mn-lt"/>
                <a:ea typeface="+mn-ea"/>
                <a:cs typeface="+mn-cs"/>
              </a:rPr>
              <a:t>Los discos CD-ROM</a:t>
            </a:r>
          </a:p>
          <a:p>
            <a:r>
              <a:rPr lang="es-AR" sz="1200" kern="1200" baseline="0" dirty="0" smtClean="0">
                <a:solidFill>
                  <a:schemeClr val="tx1"/>
                </a:solidFill>
                <a:latin typeface="+mn-lt"/>
                <a:ea typeface="+mn-ea"/>
                <a:cs typeface="+mn-cs"/>
              </a:rPr>
              <a:t>Los discos CD-ROM son</a:t>
            </a:r>
          </a:p>
          <a:p>
            <a:r>
              <a:rPr lang="es-AR" sz="1200" kern="1200" baseline="0" dirty="0" smtClean="0">
                <a:solidFill>
                  <a:schemeClr val="tx1"/>
                </a:solidFill>
                <a:latin typeface="+mn-lt"/>
                <a:ea typeface="+mn-ea"/>
                <a:cs typeface="+mn-cs"/>
              </a:rPr>
              <a:t>como los discos compactos</a:t>
            </a:r>
          </a:p>
          <a:p>
            <a:r>
              <a:rPr lang="es-AR" sz="1200" kern="1200" baseline="0" dirty="0" smtClean="0">
                <a:solidFill>
                  <a:schemeClr val="tx1"/>
                </a:solidFill>
                <a:latin typeface="+mn-lt"/>
                <a:ea typeface="+mn-ea"/>
                <a:cs typeface="+mn-cs"/>
              </a:rPr>
              <a:t>normales, pero pueden almacenar</a:t>
            </a:r>
          </a:p>
          <a:p>
            <a:r>
              <a:rPr lang="es-ES" sz="1200" kern="1200" baseline="0" dirty="0" smtClean="0">
                <a:solidFill>
                  <a:schemeClr val="tx1"/>
                </a:solidFill>
                <a:latin typeface="+mn-lt"/>
                <a:ea typeface="+mn-ea"/>
                <a:cs typeface="+mn-cs"/>
              </a:rPr>
              <a:t>cualquier tipo de información digital</a:t>
            </a:r>
          </a:p>
          <a:p>
            <a:r>
              <a:rPr lang="es-ES" sz="1200" kern="1200" baseline="0" dirty="0" smtClean="0">
                <a:solidFill>
                  <a:schemeClr val="tx1"/>
                </a:solidFill>
                <a:latin typeface="+mn-lt"/>
                <a:ea typeface="+mn-ea"/>
                <a:cs typeface="+mn-cs"/>
              </a:rPr>
              <a:t>y no sólo música. Los discos CDROM</a:t>
            </a:r>
          </a:p>
          <a:p>
            <a:r>
              <a:rPr lang="es-AR" sz="1200" kern="1200" baseline="0" dirty="0" smtClean="0">
                <a:solidFill>
                  <a:schemeClr val="tx1"/>
                </a:solidFill>
                <a:latin typeface="+mn-lt"/>
                <a:ea typeface="+mn-ea"/>
                <a:cs typeface="+mn-cs"/>
              </a:rPr>
              <a:t>físicamente son diferentes a</a:t>
            </a:r>
          </a:p>
          <a:p>
            <a:r>
              <a:rPr lang="es-ES" sz="1200" kern="1200" baseline="0" dirty="0" smtClean="0">
                <a:solidFill>
                  <a:schemeClr val="tx1"/>
                </a:solidFill>
                <a:latin typeface="+mn-lt"/>
                <a:ea typeface="+mn-ea"/>
                <a:cs typeface="+mn-cs"/>
              </a:rPr>
              <a:t>los discos duros u ópticos, pues</a:t>
            </a:r>
          </a:p>
          <a:p>
            <a:r>
              <a:rPr lang="es-ES" sz="1200" kern="1200" baseline="0" dirty="0" smtClean="0">
                <a:solidFill>
                  <a:schemeClr val="tx1"/>
                </a:solidFill>
                <a:latin typeface="+mn-lt"/>
                <a:ea typeface="+mn-ea"/>
                <a:cs typeface="+mn-cs"/>
              </a:rPr>
              <a:t>éstos tienen una serie de pistas</a:t>
            </a:r>
          </a:p>
          <a:p>
            <a:r>
              <a:rPr lang="es-ES" sz="1200" kern="1200" baseline="0" dirty="0" smtClean="0">
                <a:solidFill>
                  <a:schemeClr val="tx1"/>
                </a:solidFill>
                <a:latin typeface="+mn-lt"/>
                <a:ea typeface="+mn-ea"/>
                <a:cs typeface="+mn-cs"/>
              </a:rPr>
              <a:t>concéntricas con sectores proporcionales en los que se guardan los datos girando</a:t>
            </a:r>
          </a:p>
          <a:p>
            <a:r>
              <a:rPr lang="es-ES" sz="1200" kern="1200" baseline="0" dirty="0" smtClean="0">
                <a:solidFill>
                  <a:schemeClr val="tx1"/>
                </a:solidFill>
                <a:latin typeface="+mn-lt"/>
                <a:ea typeface="+mn-ea"/>
                <a:cs typeface="+mn-cs"/>
              </a:rPr>
              <a:t>con una velocidad angular constante (CAV) para tardar lo mismo en recorrer</a:t>
            </a:r>
          </a:p>
          <a:p>
            <a:r>
              <a:rPr lang="es-ES" sz="1200" kern="1200" baseline="0" dirty="0" smtClean="0">
                <a:solidFill>
                  <a:schemeClr val="tx1"/>
                </a:solidFill>
                <a:latin typeface="+mn-lt"/>
                <a:ea typeface="+mn-ea"/>
                <a:cs typeface="+mn-cs"/>
              </a:rPr>
              <a:t>cualquier sector, sea cual sea su tamaño. Los discos CD-ROM, sin embargo,</a:t>
            </a:r>
          </a:p>
          <a:p>
            <a:r>
              <a:rPr lang="es-ES" sz="1200" kern="1200" baseline="0" dirty="0" smtClean="0">
                <a:solidFill>
                  <a:schemeClr val="tx1"/>
                </a:solidFill>
                <a:latin typeface="+mn-lt"/>
                <a:ea typeface="+mn-ea"/>
                <a:cs typeface="+mn-cs"/>
              </a:rPr>
              <a:t>guardan sus datos en una única pista espiral continua, y todos los sectores tienen el</a:t>
            </a:r>
          </a:p>
          <a:p>
            <a:r>
              <a:rPr lang="es-ES" sz="1200" kern="1200" baseline="0" dirty="0" smtClean="0">
                <a:solidFill>
                  <a:schemeClr val="tx1"/>
                </a:solidFill>
                <a:latin typeface="+mn-lt"/>
                <a:ea typeface="+mn-ea"/>
                <a:cs typeface="+mn-cs"/>
              </a:rPr>
              <a:t>mismo tamaño y densidad, por lo que es necesario desplazarse por la espiral con</a:t>
            </a:r>
          </a:p>
          <a:p>
            <a:r>
              <a:rPr lang="es-ES" sz="1200" kern="1200" baseline="0" dirty="0" smtClean="0">
                <a:solidFill>
                  <a:schemeClr val="tx1"/>
                </a:solidFill>
                <a:latin typeface="+mn-lt"/>
                <a:ea typeface="+mn-ea"/>
                <a:cs typeface="+mn-cs"/>
              </a:rPr>
              <a:t>una velocidad lineal constante (CLV). Físicamente, los discos están formados por</a:t>
            </a:r>
          </a:p>
          <a:p>
            <a:r>
              <a:rPr lang="es-ES" sz="1200" kern="1200" baseline="0" dirty="0" smtClean="0">
                <a:solidFill>
                  <a:schemeClr val="tx1"/>
                </a:solidFill>
                <a:latin typeface="+mn-lt"/>
                <a:ea typeface="+mn-ea"/>
                <a:cs typeface="+mn-cs"/>
              </a:rPr>
              <a:t>policarbonato, y recubiertos por una capa muy fina de barniz protector.</a:t>
            </a:r>
          </a:p>
          <a:p>
            <a:r>
              <a:rPr lang="es-ES" sz="1200" kern="1200" baseline="0" dirty="0" smtClean="0">
                <a:solidFill>
                  <a:schemeClr val="tx1"/>
                </a:solidFill>
                <a:latin typeface="+mn-lt"/>
                <a:ea typeface="+mn-ea"/>
                <a:cs typeface="+mn-cs"/>
              </a:rPr>
              <a:t>Los CD-ROM utilizan una tecnología láser para su funcionamiento.</a:t>
            </a:r>
          </a:p>
          <a:p>
            <a:r>
              <a:rPr lang="es-ES" sz="1200" b="1" kern="1200" baseline="0" dirty="0" smtClean="0">
                <a:solidFill>
                  <a:schemeClr val="tx1"/>
                </a:solidFill>
                <a:latin typeface="+mn-lt"/>
                <a:ea typeface="+mn-ea"/>
                <a:cs typeface="+mn-cs"/>
              </a:rPr>
              <a:t>1. Sobre las capas de policarbonato se graban los datos mediante una serie de</a:t>
            </a:r>
          </a:p>
          <a:p>
            <a:r>
              <a:rPr lang="es-ES" sz="1200" kern="1200" baseline="0" dirty="0" smtClean="0">
                <a:solidFill>
                  <a:schemeClr val="tx1"/>
                </a:solidFill>
                <a:latin typeface="+mn-lt"/>
                <a:ea typeface="+mn-ea"/>
                <a:cs typeface="+mn-cs"/>
              </a:rPr>
              <a:t>muescas o hendiduras y una serie de zonas más elevadas. Unas representan los</a:t>
            </a:r>
          </a:p>
          <a:p>
            <a:r>
              <a:rPr lang="es-ES" sz="1200" kern="1200" baseline="0" dirty="0" smtClean="0">
                <a:solidFill>
                  <a:schemeClr val="tx1"/>
                </a:solidFill>
                <a:latin typeface="+mn-lt"/>
                <a:ea typeface="+mn-ea"/>
                <a:cs typeface="+mn-cs"/>
              </a:rPr>
              <a:t>ceros y las otras los unos.</a:t>
            </a:r>
          </a:p>
          <a:p>
            <a:r>
              <a:rPr lang="es-ES" sz="1200" b="1" kern="1200" baseline="0" dirty="0" smtClean="0">
                <a:solidFill>
                  <a:schemeClr val="tx1"/>
                </a:solidFill>
                <a:latin typeface="+mn-lt"/>
                <a:ea typeface="+mn-ea"/>
                <a:cs typeface="+mn-cs"/>
              </a:rPr>
              <a:t>2. Un emisor láser proyecta un rayo que se refleja sobre la superficie del disco.</a:t>
            </a:r>
          </a:p>
          <a:p>
            <a:r>
              <a:rPr lang="es-ES" sz="1200" b="1" kern="1200" baseline="0" dirty="0" smtClean="0">
                <a:solidFill>
                  <a:schemeClr val="tx1"/>
                </a:solidFill>
                <a:latin typeface="+mn-lt"/>
                <a:ea typeface="+mn-ea"/>
                <a:cs typeface="+mn-cs"/>
              </a:rPr>
              <a:t>3. El rayo, al reflejarse sobre la superficie, adquiere un ángulo de incidencia</a:t>
            </a:r>
          </a:p>
          <a:p>
            <a:r>
              <a:rPr lang="es-AR" sz="1200" kern="1200" baseline="0" dirty="0" smtClean="0">
                <a:solidFill>
                  <a:schemeClr val="tx1"/>
                </a:solidFill>
                <a:latin typeface="+mn-lt"/>
                <a:ea typeface="+mn-ea"/>
                <a:cs typeface="+mn-cs"/>
              </a:rPr>
              <a:t>diferente si se proyecta contra una zona hundida o contra una zona elevada.</a:t>
            </a:r>
          </a:p>
          <a:p>
            <a:r>
              <a:rPr lang="es-ES" sz="1200" b="1" kern="1200" baseline="0" dirty="0" smtClean="0">
                <a:solidFill>
                  <a:schemeClr val="tx1"/>
                </a:solidFill>
                <a:latin typeface="+mn-lt"/>
                <a:ea typeface="+mn-ea"/>
                <a:cs typeface="+mn-cs"/>
              </a:rPr>
              <a:t>4. El rayo reflejado es recogido por un sensor de luz que comprueba la distinta</a:t>
            </a:r>
          </a:p>
          <a:p>
            <a:r>
              <a:rPr lang="es-ES" sz="1200" kern="1200" baseline="0" dirty="0" smtClean="0">
                <a:solidFill>
                  <a:schemeClr val="tx1"/>
                </a:solidFill>
                <a:latin typeface="+mn-lt"/>
                <a:ea typeface="+mn-ea"/>
                <a:cs typeface="+mn-cs"/>
              </a:rPr>
              <a:t>inclinación del ángulo y envía al ordenador un 0 o un 1, según proceda.</a:t>
            </a:r>
          </a:p>
          <a:p>
            <a:r>
              <a:rPr lang="es-ES" sz="1200" kern="1200" baseline="0" dirty="0" smtClean="0">
                <a:solidFill>
                  <a:schemeClr val="tx1"/>
                </a:solidFill>
                <a:latin typeface="+mn-lt"/>
                <a:ea typeface="+mn-ea"/>
                <a:cs typeface="+mn-cs"/>
              </a:rPr>
              <a:t>Existen diversos formatos estándar de CD-ROM que han ido surgiendo con el</a:t>
            </a:r>
          </a:p>
          <a:p>
            <a:r>
              <a:rPr lang="es-ES" sz="1200" kern="1200" baseline="0" dirty="0" smtClean="0">
                <a:solidFill>
                  <a:schemeClr val="tx1"/>
                </a:solidFill>
                <a:latin typeface="+mn-lt"/>
                <a:ea typeface="+mn-ea"/>
                <a:cs typeface="+mn-cs"/>
              </a:rPr>
              <a:t>tiempo. Todos ellos tienen nombres de libros de colores en inglés.</a:t>
            </a:r>
          </a:p>
          <a:p>
            <a:r>
              <a:rPr lang="es-ES" sz="1200" b="1" kern="1200" baseline="0" dirty="0" smtClean="0">
                <a:solidFill>
                  <a:schemeClr val="tx1"/>
                </a:solidFill>
                <a:latin typeface="+mn-lt"/>
                <a:ea typeface="+mn-ea"/>
                <a:cs typeface="+mn-cs"/>
              </a:rPr>
              <a:t>1. El primer estándar que surgió fue el RED BOOK y corresponde al CD de audio.</a:t>
            </a:r>
          </a:p>
          <a:p>
            <a:r>
              <a:rPr lang="es-ES" sz="1200" b="1" kern="1200" baseline="0" dirty="0" smtClean="0">
                <a:solidFill>
                  <a:schemeClr val="tx1"/>
                </a:solidFill>
                <a:latin typeface="+mn-lt"/>
                <a:ea typeface="+mn-ea"/>
                <a:cs typeface="+mn-cs"/>
              </a:rPr>
              <a:t>2. El segundo fue el YELLOW BOOK, que incluía más datos además de los</a:t>
            </a:r>
          </a:p>
          <a:p>
            <a:r>
              <a:rPr lang="es-ES" sz="1200" kern="1200" baseline="0" dirty="0" smtClean="0">
                <a:solidFill>
                  <a:schemeClr val="tx1"/>
                </a:solidFill>
                <a:latin typeface="+mn-lt"/>
                <a:ea typeface="+mn-ea"/>
                <a:cs typeface="+mn-cs"/>
              </a:rPr>
              <a:t>musicales, siendo el primer estándar de CD-ROM. Derivó en otros cuatro</a:t>
            </a:r>
          </a:p>
          <a:p>
            <a:r>
              <a:rPr lang="es-ES" sz="1200" kern="1200" baseline="0" dirty="0" smtClean="0">
                <a:solidFill>
                  <a:schemeClr val="tx1"/>
                </a:solidFill>
                <a:latin typeface="+mn-lt"/>
                <a:ea typeface="+mn-ea"/>
                <a:cs typeface="+mn-cs"/>
              </a:rPr>
              <a:t>estándares que eran el </a:t>
            </a:r>
            <a:r>
              <a:rPr lang="es-ES" sz="1200" kern="1200" baseline="0" dirty="0" err="1" smtClean="0">
                <a:solidFill>
                  <a:schemeClr val="tx1"/>
                </a:solidFill>
                <a:latin typeface="+mn-lt"/>
                <a:ea typeface="+mn-ea"/>
                <a:cs typeface="+mn-cs"/>
              </a:rPr>
              <a:t>High</a:t>
            </a:r>
            <a:r>
              <a:rPr lang="es-ES" sz="1200" kern="1200" baseline="0" dirty="0" smtClean="0">
                <a:solidFill>
                  <a:schemeClr val="tx1"/>
                </a:solidFill>
                <a:latin typeface="+mn-lt"/>
                <a:ea typeface="+mn-ea"/>
                <a:cs typeface="+mn-cs"/>
              </a:rPr>
              <a:t> Sierra, cuyos datos iban en ASCII, el ISO 9660 que</a:t>
            </a:r>
          </a:p>
          <a:p>
            <a:r>
              <a:rPr lang="es-ES" sz="1200" kern="1200" baseline="0" dirty="0" smtClean="0">
                <a:solidFill>
                  <a:schemeClr val="tx1"/>
                </a:solidFill>
                <a:latin typeface="+mn-lt"/>
                <a:ea typeface="+mn-ea"/>
                <a:cs typeface="+mn-cs"/>
              </a:rPr>
              <a:t>está mucho más refinado que el anterior y es el que se utilizaba con MS-DOS y</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Windows 3.1, el Mac HFS para ordenadores Macintosh, y el Joliet </a:t>
            </a:r>
            <a:r>
              <a:rPr lang="es-ES" sz="1200" kern="1200" baseline="0" dirty="0" err="1" smtClean="0">
                <a:solidFill>
                  <a:schemeClr val="tx1"/>
                </a:solidFill>
                <a:latin typeface="+mn-lt"/>
                <a:ea typeface="+mn-ea"/>
                <a:cs typeface="+mn-cs"/>
              </a:rPr>
              <a:t>file</a:t>
            </a:r>
            <a:r>
              <a:rPr lang="es-ES" sz="1200" kern="1200" baseline="0" dirty="0" smtClean="0">
                <a:solidFill>
                  <a:schemeClr val="tx1"/>
                </a:solidFill>
                <a:latin typeface="+mn-lt"/>
                <a:ea typeface="+mn-ea"/>
                <a:cs typeface="+mn-cs"/>
              </a:rPr>
              <a:t> </a:t>
            </a:r>
            <a:r>
              <a:rPr lang="es-ES" sz="1200" kern="1200" baseline="0" dirty="0" err="1" smtClean="0">
                <a:solidFill>
                  <a:schemeClr val="tx1"/>
                </a:solidFill>
                <a:latin typeface="+mn-lt"/>
                <a:ea typeface="+mn-ea"/>
                <a:cs typeface="+mn-cs"/>
              </a:rPr>
              <a:t>system</a:t>
            </a:r>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que permite nombres largos (128 caracteres) para Windows 95, 98 y NT.</a:t>
            </a:r>
          </a:p>
          <a:p>
            <a:r>
              <a:rPr lang="es-ES" sz="1200" b="1" kern="1200" baseline="0" dirty="0" smtClean="0">
                <a:solidFill>
                  <a:schemeClr val="tx1"/>
                </a:solidFill>
                <a:latin typeface="+mn-lt"/>
                <a:ea typeface="+mn-ea"/>
                <a:cs typeface="+mn-cs"/>
              </a:rPr>
              <a:t>3. El tercer estándar es el GREEN BOOK y es el correspondiente a los CD-I (CDROM</a:t>
            </a:r>
          </a:p>
          <a:p>
            <a:r>
              <a:rPr lang="es-AR" sz="1200" kern="1200" baseline="0" dirty="0" smtClean="0">
                <a:solidFill>
                  <a:schemeClr val="tx1"/>
                </a:solidFill>
                <a:latin typeface="+mn-lt"/>
                <a:ea typeface="+mn-ea"/>
                <a:cs typeface="+mn-cs"/>
              </a:rPr>
              <a:t>Interactivos).</a:t>
            </a:r>
          </a:p>
          <a:p>
            <a:r>
              <a:rPr lang="es-ES" sz="1200" b="1" kern="1200" baseline="0" dirty="0" smtClean="0">
                <a:solidFill>
                  <a:schemeClr val="tx1"/>
                </a:solidFill>
                <a:latin typeface="+mn-lt"/>
                <a:ea typeface="+mn-ea"/>
                <a:cs typeface="+mn-cs"/>
              </a:rPr>
              <a:t>4. Y el cuarto es el ORANGE BOOK, que es al que corresponden los CD-R o</a:t>
            </a:r>
          </a:p>
          <a:p>
            <a:r>
              <a:rPr lang="es-AR" sz="1200" kern="1200" baseline="0" dirty="0" err="1" smtClean="0">
                <a:solidFill>
                  <a:schemeClr val="tx1"/>
                </a:solidFill>
                <a:latin typeface="+mn-lt"/>
                <a:ea typeface="+mn-ea"/>
                <a:cs typeface="+mn-cs"/>
              </a:rPr>
              <a:t>CD’s</a:t>
            </a:r>
            <a:r>
              <a:rPr lang="es-AR" sz="1200" kern="1200" baseline="0" dirty="0" smtClean="0">
                <a:solidFill>
                  <a:schemeClr val="tx1"/>
                </a:solidFill>
                <a:latin typeface="+mn-lt"/>
                <a:ea typeface="+mn-ea"/>
                <a:cs typeface="+mn-cs"/>
              </a:rPr>
              <a:t> regrabables.</a:t>
            </a:r>
          </a:p>
          <a:p>
            <a:r>
              <a:rPr lang="es-AR" sz="1200" b="1" kern="1200" baseline="0" dirty="0" smtClean="0">
                <a:solidFill>
                  <a:schemeClr val="tx1"/>
                </a:solidFill>
                <a:latin typeface="+mn-lt"/>
                <a:ea typeface="+mn-ea"/>
                <a:cs typeface="+mn-cs"/>
              </a:rPr>
              <a:t>CD-R y CD-I</a:t>
            </a:r>
          </a:p>
          <a:p>
            <a:r>
              <a:rPr lang="es-ES" sz="1200" kern="1200" baseline="0" dirty="0" smtClean="0">
                <a:solidFill>
                  <a:schemeClr val="tx1"/>
                </a:solidFill>
                <a:latin typeface="+mn-lt"/>
                <a:ea typeface="+mn-ea"/>
                <a:cs typeface="+mn-cs"/>
              </a:rPr>
              <a:t>El CD-I era un producto que lanzó al</a:t>
            </a:r>
          </a:p>
          <a:p>
            <a:r>
              <a:rPr lang="es-ES" sz="1200" kern="1200" baseline="0" dirty="0" smtClean="0">
                <a:solidFill>
                  <a:schemeClr val="tx1"/>
                </a:solidFill>
                <a:latin typeface="+mn-lt"/>
                <a:ea typeface="+mn-ea"/>
                <a:cs typeface="+mn-cs"/>
              </a:rPr>
              <a:t>mercado Phillips, y que pretendía ser un</a:t>
            </a:r>
          </a:p>
          <a:p>
            <a:r>
              <a:rPr lang="es-ES" sz="1200" kern="1200" baseline="0" dirty="0" smtClean="0">
                <a:solidFill>
                  <a:schemeClr val="tx1"/>
                </a:solidFill>
                <a:latin typeface="+mn-lt"/>
                <a:ea typeface="+mn-ea"/>
                <a:cs typeface="+mn-cs"/>
              </a:rPr>
              <a:t>estándar multimedia. Los discos que</a:t>
            </a:r>
          </a:p>
          <a:p>
            <a:r>
              <a:rPr lang="es-ES" sz="1200" kern="1200" baseline="0" dirty="0" smtClean="0">
                <a:solidFill>
                  <a:schemeClr val="tx1"/>
                </a:solidFill>
                <a:latin typeface="+mn-lt"/>
                <a:ea typeface="+mn-ea"/>
                <a:cs typeface="+mn-cs"/>
              </a:rPr>
              <a:t>utilizaban estos dispositivos eran los CD-I</a:t>
            </a:r>
          </a:p>
          <a:p>
            <a:r>
              <a:rPr lang="es-ES" sz="1200" kern="1200" baseline="0" dirty="0" smtClean="0">
                <a:solidFill>
                  <a:schemeClr val="tx1"/>
                </a:solidFill>
                <a:latin typeface="+mn-lt"/>
                <a:ea typeface="+mn-ea"/>
                <a:cs typeface="+mn-cs"/>
              </a:rPr>
              <a:t>correspondientes al estándar Green </a:t>
            </a:r>
            <a:r>
              <a:rPr lang="es-ES" sz="1200" kern="1200" baseline="0" dirty="0" err="1" smtClean="0">
                <a:solidFill>
                  <a:schemeClr val="tx1"/>
                </a:solidFill>
                <a:latin typeface="+mn-lt"/>
                <a:ea typeface="+mn-ea"/>
                <a:cs typeface="+mn-cs"/>
              </a:rPr>
              <a:t>Book</a:t>
            </a:r>
            <a:r>
              <a:rPr lang="es-ES" sz="1200" kern="1200" baseline="0" dirty="0" smtClean="0">
                <a:solidFill>
                  <a:schemeClr val="tx1"/>
                </a:solidFill>
                <a:latin typeface="+mn-lt"/>
                <a:ea typeface="+mn-ea"/>
                <a:cs typeface="+mn-cs"/>
              </a:rPr>
              <a:t>.</a:t>
            </a:r>
          </a:p>
          <a:p>
            <a:r>
              <a:rPr lang="es-ES" sz="1200" kern="1200" baseline="0" dirty="0" smtClean="0">
                <a:solidFill>
                  <a:schemeClr val="tx1"/>
                </a:solidFill>
                <a:latin typeface="+mn-lt"/>
                <a:ea typeface="+mn-ea"/>
                <a:cs typeface="+mn-cs"/>
              </a:rPr>
              <a:t>Hay muchas unidades de CD-ROM que son</a:t>
            </a:r>
          </a:p>
          <a:p>
            <a:r>
              <a:rPr lang="es-ES" sz="1200" kern="1200" baseline="0" dirty="0" smtClean="0">
                <a:solidFill>
                  <a:schemeClr val="tx1"/>
                </a:solidFill>
                <a:latin typeface="+mn-lt"/>
                <a:ea typeface="+mn-ea"/>
                <a:cs typeface="+mn-cs"/>
              </a:rPr>
              <a:t>compatibles con este estándar. Los CD-R</a:t>
            </a:r>
          </a:p>
          <a:p>
            <a:r>
              <a:rPr lang="es-ES" sz="1200" kern="1200" baseline="0" dirty="0" smtClean="0">
                <a:solidFill>
                  <a:schemeClr val="tx1"/>
                </a:solidFill>
                <a:latin typeface="+mn-lt"/>
                <a:ea typeface="+mn-ea"/>
                <a:cs typeface="+mn-cs"/>
              </a:rPr>
              <a:t>son discos CD-ROM vírgenes sobre los que</a:t>
            </a:r>
          </a:p>
          <a:p>
            <a:r>
              <a:rPr lang="es-ES" sz="1200" kern="1200" baseline="0" dirty="0" smtClean="0">
                <a:solidFill>
                  <a:schemeClr val="tx1"/>
                </a:solidFill>
                <a:latin typeface="+mn-lt"/>
                <a:ea typeface="+mn-ea"/>
                <a:cs typeface="+mn-cs"/>
              </a:rPr>
              <a:t>se puede grabar información utilizando una</a:t>
            </a:r>
          </a:p>
          <a:p>
            <a:r>
              <a:rPr lang="es-ES" sz="1200" kern="1200" baseline="0" dirty="0" smtClean="0">
                <a:solidFill>
                  <a:schemeClr val="tx1"/>
                </a:solidFill>
                <a:latin typeface="+mn-lt"/>
                <a:ea typeface="+mn-ea"/>
                <a:cs typeface="+mn-cs"/>
              </a:rPr>
              <a:t>grabadora de CD-ROM. Hasta hace poco eran muy caras, pero actualmente se</a:t>
            </a:r>
          </a:p>
          <a:p>
            <a:r>
              <a:rPr lang="es-ES" sz="1200" kern="1200" baseline="0" dirty="0" smtClean="0">
                <a:solidFill>
                  <a:schemeClr val="tx1"/>
                </a:solidFill>
                <a:latin typeface="+mn-lt"/>
                <a:ea typeface="+mn-ea"/>
                <a:cs typeface="+mn-cs"/>
              </a:rPr>
              <a:t>pueden adquirir por un precio razonable. Los discos no se pueden borrar ni</a:t>
            </a:r>
          </a:p>
          <a:p>
            <a:r>
              <a:rPr lang="es-ES" sz="1200" kern="1200" baseline="0" dirty="0" smtClean="0">
                <a:solidFill>
                  <a:schemeClr val="tx1"/>
                </a:solidFill>
                <a:latin typeface="+mn-lt"/>
                <a:ea typeface="+mn-ea"/>
                <a:cs typeface="+mn-cs"/>
              </a:rPr>
              <a:t>regrabar una vez grabados, pero sí se pueden abrir múltiples sesiones e ir grabando</a:t>
            </a:r>
          </a:p>
          <a:p>
            <a:r>
              <a:rPr lang="es-ES" sz="1200" kern="1200" baseline="0" dirty="0" smtClean="0">
                <a:solidFill>
                  <a:schemeClr val="tx1"/>
                </a:solidFill>
                <a:latin typeface="+mn-lt"/>
                <a:ea typeface="+mn-ea"/>
                <a:cs typeface="+mn-cs"/>
              </a:rPr>
              <a:t>poco a poco hasta llenar el disco, aunque cada vez que se abre una sesión se pierde</a:t>
            </a:r>
          </a:p>
          <a:p>
            <a:r>
              <a:rPr lang="es-AR" sz="1200" kern="1200" baseline="0" dirty="0" smtClean="0">
                <a:solidFill>
                  <a:schemeClr val="tx1"/>
                </a:solidFill>
                <a:latin typeface="+mn-lt"/>
                <a:ea typeface="+mn-ea"/>
                <a:cs typeface="+mn-cs"/>
              </a:rPr>
              <a:t>espacio.</a:t>
            </a:r>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16</a:t>
            </a:fld>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AR" sz="1200" b="1" kern="1200" baseline="0" dirty="0" smtClean="0">
                <a:solidFill>
                  <a:schemeClr val="tx1"/>
                </a:solidFill>
                <a:latin typeface="+mn-lt"/>
                <a:ea typeface="+mn-ea"/>
                <a:cs typeface="+mn-cs"/>
              </a:rPr>
              <a:t>El DVD</a:t>
            </a:r>
          </a:p>
          <a:p>
            <a:r>
              <a:rPr lang="es-ES" sz="1200" kern="1200" baseline="0" dirty="0" smtClean="0">
                <a:solidFill>
                  <a:schemeClr val="tx1"/>
                </a:solidFill>
                <a:latin typeface="+mn-lt"/>
                <a:ea typeface="+mn-ea"/>
                <a:cs typeface="+mn-cs"/>
              </a:rPr>
              <a:t>Éste es sin duda alguna el dispositivo del futuro. Su aparición es bastante</a:t>
            </a:r>
          </a:p>
          <a:p>
            <a:r>
              <a:rPr lang="es-ES" sz="1200" kern="1200" baseline="0" dirty="0" smtClean="0">
                <a:solidFill>
                  <a:schemeClr val="tx1"/>
                </a:solidFill>
                <a:latin typeface="+mn-lt"/>
                <a:ea typeface="+mn-ea"/>
                <a:cs typeface="+mn-cs"/>
              </a:rPr>
              <a:t>reciente y ahora mismo todavía no está muy difundido, pero en poco tiempo</a:t>
            </a:r>
          </a:p>
          <a:p>
            <a:r>
              <a:rPr lang="es-ES" sz="1200" kern="1200" baseline="0" dirty="0" smtClean="0">
                <a:solidFill>
                  <a:schemeClr val="tx1"/>
                </a:solidFill>
                <a:latin typeface="+mn-lt"/>
                <a:ea typeface="+mn-ea"/>
                <a:cs typeface="+mn-cs"/>
              </a:rPr>
              <a:t>llegará a convertirse en el estándar, no sólo en el mundo de la informática, sino en</a:t>
            </a:r>
          </a:p>
          <a:p>
            <a:r>
              <a:rPr lang="es-ES" sz="1200" kern="1200" baseline="0" dirty="0" smtClean="0">
                <a:solidFill>
                  <a:schemeClr val="tx1"/>
                </a:solidFill>
                <a:latin typeface="+mn-lt"/>
                <a:ea typeface="+mn-ea"/>
                <a:cs typeface="+mn-cs"/>
              </a:rPr>
              <a:t>el de la música y el video. Los DVD físicamente parecen iguales a los CD-ROM,</a:t>
            </a:r>
          </a:p>
          <a:p>
            <a:r>
              <a:rPr lang="es-ES" sz="1200" kern="1200" baseline="0" dirty="0" smtClean="0">
                <a:solidFill>
                  <a:schemeClr val="tx1"/>
                </a:solidFill>
                <a:latin typeface="+mn-lt"/>
                <a:ea typeface="+mn-ea"/>
                <a:cs typeface="+mn-cs"/>
              </a:rPr>
              <a:t>y de hecho no difieren mucho, salvo una característica muy importante, que es la</a:t>
            </a:r>
          </a:p>
          <a:p>
            <a:r>
              <a:rPr lang="es-ES" sz="1200" kern="1200" baseline="0" dirty="0" smtClean="0">
                <a:solidFill>
                  <a:schemeClr val="tx1"/>
                </a:solidFill>
                <a:latin typeface="+mn-lt"/>
                <a:ea typeface="+mn-ea"/>
                <a:cs typeface="+mn-cs"/>
              </a:rPr>
              <a:t>capacidad de almacenamiento, que oscila entre los 4 y los 17 Gigas. Esto es</a:t>
            </a:r>
          </a:p>
          <a:p>
            <a:r>
              <a:rPr lang="es-ES" sz="1200" kern="1200" baseline="0" dirty="0" smtClean="0">
                <a:solidFill>
                  <a:schemeClr val="tx1"/>
                </a:solidFill>
                <a:latin typeface="+mn-lt"/>
                <a:ea typeface="+mn-ea"/>
                <a:cs typeface="+mn-cs"/>
              </a:rPr>
              <a:t>realmente importante, porque pueden llegar a almacenar hasta 133 minutos de</a:t>
            </a:r>
          </a:p>
          <a:p>
            <a:r>
              <a:rPr lang="es-ES" sz="1200" kern="1200" baseline="0" dirty="0" smtClean="0">
                <a:solidFill>
                  <a:schemeClr val="tx1"/>
                </a:solidFill>
                <a:latin typeface="+mn-lt"/>
                <a:ea typeface="+mn-ea"/>
                <a:cs typeface="+mn-cs"/>
              </a:rPr>
              <a:t>película de alta resolución, con calidad de sonido Dolby </a:t>
            </a:r>
            <a:r>
              <a:rPr lang="es-ES" sz="1200" kern="1200" baseline="0" dirty="0" err="1" smtClean="0">
                <a:solidFill>
                  <a:schemeClr val="tx1"/>
                </a:solidFill>
                <a:latin typeface="+mn-lt"/>
                <a:ea typeface="+mn-ea"/>
                <a:cs typeface="+mn-cs"/>
              </a:rPr>
              <a:t>Surround</a:t>
            </a:r>
            <a:r>
              <a:rPr lang="es-ES" sz="1200" kern="1200" baseline="0" dirty="0" smtClean="0">
                <a:solidFill>
                  <a:schemeClr val="tx1"/>
                </a:solidFill>
                <a:latin typeface="+mn-lt"/>
                <a:ea typeface="+mn-ea"/>
                <a:cs typeface="+mn-cs"/>
              </a:rPr>
              <a:t> </a:t>
            </a:r>
            <a:r>
              <a:rPr lang="es-ES" sz="1200" kern="1200" baseline="0" dirty="0" err="1" smtClean="0">
                <a:solidFill>
                  <a:schemeClr val="tx1"/>
                </a:solidFill>
                <a:latin typeface="+mn-lt"/>
                <a:ea typeface="+mn-ea"/>
                <a:cs typeface="+mn-cs"/>
              </a:rPr>
              <a:t>Prologic</a:t>
            </a:r>
            <a:r>
              <a:rPr lang="es-ES" sz="1200" kern="1200" baseline="0" dirty="0" smtClean="0">
                <a:solidFill>
                  <a:schemeClr val="tx1"/>
                </a:solidFill>
                <a:latin typeface="+mn-lt"/>
                <a:ea typeface="+mn-ea"/>
                <a:cs typeface="+mn-cs"/>
              </a:rPr>
              <a:t>. Hasta</a:t>
            </a:r>
          </a:p>
          <a:p>
            <a:r>
              <a:rPr lang="es-ES" sz="1200" kern="1200" baseline="0" dirty="0" smtClean="0">
                <a:solidFill>
                  <a:schemeClr val="tx1"/>
                </a:solidFill>
                <a:latin typeface="+mn-lt"/>
                <a:ea typeface="+mn-ea"/>
                <a:cs typeface="+mn-cs"/>
              </a:rPr>
              <a:t>el momento sólo hay disponibles unidades de lectura, y ése es su gran obstáculo,</a:t>
            </a:r>
          </a:p>
          <a:p>
            <a:r>
              <a:rPr lang="es-ES" sz="1200" kern="1200" baseline="0" dirty="0" smtClean="0">
                <a:solidFill>
                  <a:schemeClr val="tx1"/>
                </a:solidFill>
                <a:latin typeface="+mn-lt"/>
                <a:ea typeface="+mn-ea"/>
                <a:cs typeface="+mn-cs"/>
              </a:rPr>
              <a:t>pero sólo es cuestión de esperar.</a:t>
            </a:r>
          </a:p>
          <a:p>
            <a:r>
              <a:rPr lang="es-AR" sz="1200" b="1" kern="1200" baseline="0" dirty="0" smtClean="0">
                <a:solidFill>
                  <a:schemeClr val="tx1"/>
                </a:solidFill>
                <a:latin typeface="+mn-lt"/>
                <a:ea typeface="+mn-ea"/>
                <a:cs typeface="+mn-cs"/>
              </a:rPr>
              <a:t>Discos DVD y CD-ROM</a:t>
            </a:r>
          </a:p>
          <a:p>
            <a:r>
              <a:rPr lang="es-ES" sz="1200" kern="1200" baseline="0" dirty="0" smtClean="0">
                <a:solidFill>
                  <a:schemeClr val="tx1"/>
                </a:solidFill>
                <a:latin typeface="+mn-lt"/>
                <a:ea typeface="+mn-ea"/>
                <a:cs typeface="+mn-cs"/>
              </a:rPr>
              <a:t>¿Por qué si los DVD y los</a:t>
            </a:r>
          </a:p>
          <a:p>
            <a:r>
              <a:rPr lang="es-AR" sz="1200" kern="1200" baseline="0" dirty="0" smtClean="0">
                <a:solidFill>
                  <a:schemeClr val="tx1"/>
                </a:solidFill>
                <a:latin typeface="+mn-lt"/>
                <a:ea typeface="+mn-ea"/>
                <a:cs typeface="+mn-cs"/>
              </a:rPr>
              <a:t>CD-ROM son iguales, cabe</a:t>
            </a:r>
          </a:p>
          <a:p>
            <a:r>
              <a:rPr lang="es-ES" sz="1200" kern="1200" baseline="0" dirty="0" smtClean="0">
                <a:solidFill>
                  <a:schemeClr val="tx1"/>
                </a:solidFill>
                <a:latin typeface="+mn-lt"/>
                <a:ea typeface="+mn-ea"/>
                <a:cs typeface="+mn-cs"/>
              </a:rPr>
              <a:t>mucha más información en unos</a:t>
            </a:r>
          </a:p>
          <a:p>
            <a:r>
              <a:rPr lang="es-ES" sz="1200" kern="1200" baseline="0" dirty="0" smtClean="0">
                <a:solidFill>
                  <a:schemeClr val="tx1"/>
                </a:solidFill>
                <a:latin typeface="+mn-lt"/>
                <a:ea typeface="+mn-ea"/>
                <a:cs typeface="+mn-cs"/>
              </a:rPr>
              <a:t>que en otros? La respuesta la</a:t>
            </a:r>
          </a:p>
          <a:p>
            <a:r>
              <a:rPr lang="es-ES" sz="1200" kern="1200" baseline="0" dirty="0" smtClean="0">
                <a:solidFill>
                  <a:schemeClr val="tx1"/>
                </a:solidFill>
                <a:latin typeface="+mn-lt"/>
                <a:ea typeface="+mn-ea"/>
                <a:cs typeface="+mn-cs"/>
              </a:rPr>
              <a:t>podemos encontrar en la propia</a:t>
            </a:r>
          </a:p>
          <a:p>
            <a:r>
              <a:rPr lang="es-ES" sz="1200" kern="1200" baseline="0" dirty="0" smtClean="0">
                <a:solidFill>
                  <a:schemeClr val="tx1"/>
                </a:solidFill>
                <a:latin typeface="+mn-lt"/>
                <a:ea typeface="+mn-ea"/>
                <a:cs typeface="+mn-cs"/>
              </a:rPr>
              <a:t>estructura física de los DVD.</a:t>
            </a:r>
          </a:p>
          <a:p>
            <a:r>
              <a:rPr lang="es-AR" sz="1200" kern="1200" baseline="0" dirty="0" smtClean="0">
                <a:solidFill>
                  <a:schemeClr val="tx1"/>
                </a:solidFill>
                <a:latin typeface="+mn-lt"/>
                <a:ea typeface="+mn-ea"/>
                <a:cs typeface="+mn-cs"/>
              </a:rPr>
              <a:t>Los DVD tienen más</a:t>
            </a:r>
          </a:p>
          <a:p>
            <a:r>
              <a:rPr lang="es-ES" sz="1200" kern="1200" baseline="0" dirty="0" smtClean="0">
                <a:solidFill>
                  <a:schemeClr val="tx1"/>
                </a:solidFill>
                <a:latin typeface="+mn-lt"/>
                <a:ea typeface="+mn-ea"/>
                <a:cs typeface="+mn-cs"/>
              </a:rPr>
              <a:t>cantidad de huecos o muescas</a:t>
            </a:r>
          </a:p>
          <a:p>
            <a:r>
              <a:rPr lang="es-ES" sz="1200" kern="1200" baseline="0" dirty="0" smtClean="0">
                <a:solidFill>
                  <a:schemeClr val="tx1"/>
                </a:solidFill>
                <a:latin typeface="+mn-lt"/>
                <a:ea typeface="+mn-ea"/>
                <a:cs typeface="+mn-cs"/>
              </a:rPr>
              <a:t>concentradas en cada unidad de</a:t>
            </a:r>
          </a:p>
          <a:p>
            <a:r>
              <a:rPr lang="es-AR" sz="1200" kern="1200" baseline="0" dirty="0" smtClean="0">
                <a:solidFill>
                  <a:schemeClr val="tx1"/>
                </a:solidFill>
                <a:latin typeface="+mn-lt"/>
                <a:ea typeface="+mn-ea"/>
                <a:cs typeface="+mn-cs"/>
              </a:rPr>
              <a:t>superficie. Evidentemente, de</a:t>
            </a:r>
          </a:p>
          <a:p>
            <a:r>
              <a:rPr lang="es-ES" sz="1200" kern="1200" baseline="0" dirty="0" smtClean="0">
                <a:solidFill>
                  <a:schemeClr val="tx1"/>
                </a:solidFill>
                <a:latin typeface="+mn-lt"/>
                <a:ea typeface="+mn-ea"/>
                <a:cs typeface="+mn-cs"/>
              </a:rPr>
              <a:t>esta manera se puede almacenar mucha más información. Pero para poder leer y</a:t>
            </a:r>
          </a:p>
          <a:p>
            <a:r>
              <a:rPr lang="es-ES" sz="1200" kern="1200" baseline="0" dirty="0" smtClean="0">
                <a:solidFill>
                  <a:schemeClr val="tx1"/>
                </a:solidFill>
                <a:latin typeface="+mn-lt"/>
                <a:ea typeface="+mn-ea"/>
                <a:cs typeface="+mn-cs"/>
              </a:rPr>
              <a:t>escribir con esa concentración por unidad de superficie es necesario disponer de un</a:t>
            </a:r>
          </a:p>
          <a:p>
            <a:r>
              <a:rPr lang="es-ES" sz="1200" kern="1200" baseline="0" dirty="0" smtClean="0">
                <a:solidFill>
                  <a:schemeClr val="tx1"/>
                </a:solidFill>
                <a:latin typeface="+mn-lt"/>
                <a:ea typeface="+mn-ea"/>
                <a:cs typeface="+mn-cs"/>
              </a:rPr>
              <a:t>láser mucho más sensible. Aparte pueden almacenar información en varias capas,</a:t>
            </a:r>
          </a:p>
          <a:p>
            <a:r>
              <a:rPr lang="es-ES" sz="1200" kern="1200" baseline="0" dirty="0" smtClean="0">
                <a:solidFill>
                  <a:schemeClr val="tx1"/>
                </a:solidFill>
                <a:latin typeface="+mn-lt"/>
                <a:ea typeface="+mn-ea"/>
                <a:cs typeface="+mn-cs"/>
              </a:rPr>
              <a:t>ampliando aún más su capacidad.</a:t>
            </a:r>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17</a:t>
            </a:fld>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baseline="0" dirty="0" smtClean="0">
                <a:solidFill>
                  <a:schemeClr val="tx1"/>
                </a:solidFill>
                <a:latin typeface="+mn-lt"/>
                <a:ea typeface="+mn-ea"/>
                <a:cs typeface="+mn-cs"/>
              </a:rPr>
              <a:t>El escáner es un dispositivo de entrada que se utiliza para digitalizar textos e</a:t>
            </a:r>
          </a:p>
          <a:p>
            <a:r>
              <a:rPr lang="es-ES" sz="1200" kern="1200" baseline="0" dirty="0" smtClean="0">
                <a:solidFill>
                  <a:schemeClr val="tx1"/>
                </a:solidFill>
                <a:latin typeface="+mn-lt"/>
                <a:ea typeface="+mn-ea"/>
                <a:cs typeface="+mn-cs"/>
              </a:rPr>
              <a:t>imágenes impresas en papel o en algún otro soporte similar. Existen diversos tipos</a:t>
            </a:r>
          </a:p>
          <a:p>
            <a:r>
              <a:rPr lang="es-ES" sz="1200" kern="1200" baseline="0" dirty="0" smtClean="0">
                <a:solidFill>
                  <a:schemeClr val="tx1"/>
                </a:solidFill>
                <a:latin typeface="+mn-lt"/>
                <a:ea typeface="+mn-ea"/>
                <a:cs typeface="+mn-cs"/>
              </a:rPr>
              <a:t>de escáner dependiendo de cómo recogen, soportan y leen la información impresa</a:t>
            </a:r>
          </a:p>
          <a:p>
            <a:r>
              <a:rPr lang="es-AR" sz="1200" kern="1200" baseline="0" dirty="0" smtClean="0">
                <a:solidFill>
                  <a:schemeClr val="tx1"/>
                </a:solidFill>
                <a:latin typeface="+mn-lt"/>
                <a:ea typeface="+mn-ea"/>
                <a:cs typeface="+mn-cs"/>
              </a:rPr>
              <a:t>en el papel.</a:t>
            </a:r>
          </a:p>
          <a:p>
            <a:r>
              <a:rPr lang="es-ES" sz="1200" b="1" kern="1200" baseline="0" dirty="0" smtClean="0">
                <a:solidFill>
                  <a:schemeClr val="tx1"/>
                </a:solidFill>
                <a:latin typeface="+mn-lt"/>
                <a:ea typeface="+mn-ea"/>
                <a:cs typeface="+mn-cs"/>
              </a:rPr>
              <a:t>Nota. Con un escáner también es posible escanear objetos tridimensionales, pero sólo uno de</a:t>
            </a:r>
          </a:p>
          <a:p>
            <a:r>
              <a:rPr lang="es-ES" sz="1200" kern="1200" baseline="0" dirty="0" smtClean="0">
                <a:solidFill>
                  <a:schemeClr val="tx1"/>
                </a:solidFill>
                <a:latin typeface="+mn-lt"/>
                <a:ea typeface="+mn-ea"/>
                <a:cs typeface="+mn-cs"/>
              </a:rPr>
              <a:t>sus planos horizontales (el que se coloque sobre la lente). Existen escáneres tridimensionales</a:t>
            </a:r>
          </a:p>
          <a:p>
            <a:r>
              <a:rPr lang="es-ES" sz="1200" kern="1200" baseline="0" dirty="0" smtClean="0">
                <a:solidFill>
                  <a:schemeClr val="tx1"/>
                </a:solidFill>
                <a:latin typeface="+mn-lt"/>
                <a:ea typeface="+mn-ea"/>
                <a:cs typeface="+mn-cs"/>
              </a:rPr>
              <a:t>que pueden escanear todas las caras de un objeto. Estos escáneres se utilizan en el diseño 3D.</a:t>
            </a:r>
          </a:p>
          <a:p>
            <a:r>
              <a:rPr lang="es-AR" sz="1200" b="1" kern="1200" baseline="0" dirty="0" smtClean="0">
                <a:solidFill>
                  <a:schemeClr val="tx1"/>
                </a:solidFill>
                <a:latin typeface="+mn-lt"/>
                <a:ea typeface="+mn-ea"/>
                <a:cs typeface="+mn-cs"/>
              </a:rPr>
              <a:t>Cómo funciona el escáner</a:t>
            </a:r>
          </a:p>
          <a:p>
            <a:r>
              <a:rPr lang="es-ES" sz="1200" b="1" kern="1200" baseline="0" dirty="0" smtClean="0">
                <a:solidFill>
                  <a:schemeClr val="tx1"/>
                </a:solidFill>
                <a:latin typeface="+mn-lt"/>
                <a:ea typeface="+mn-ea"/>
                <a:cs typeface="+mn-cs"/>
              </a:rPr>
              <a:t>1. Una fuente de luz ilumina cada sección del papel a través del cristal. La</a:t>
            </a:r>
          </a:p>
          <a:p>
            <a:r>
              <a:rPr lang="es-ES" sz="1200" kern="1200" baseline="0" dirty="0" smtClean="0">
                <a:solidFill>
                  <a:schemeClr val="tx1"/>
                </a:solidFill>
                <a:latin typeface="+mn-lt"/>
                <a:ea typeface="+mn-ea"/>
                <a:cs typeface="+mn-cs"/>
              </a:rPr>
              <a:t>luz se transmite con más o menos intensidad dependiendo del tono del</a:t>
            </a:r>
          </a:p>
          <a:p>
            <a:r>
              <a:rPr lang="es-ES" sz="1200" kern="1200" baseline="0" dirty="0" smtClean="0">
                <a:solidFill>
                  <a:schemeClr val="tx1"/>
                </a:solidFill>
                <a:latin typeface="+mn-lt"/>
                <a:ea typeface="+mn-ea"/>
                <a:cs typeface="+mn-cs"/>
              </a:rPr>
              <a:t>color o de los blancos.</a:t>
            </a:r>
          </a:p>
          <a:p>
            <a:r>
              <a:rPr lang="es-ES" sz="1200" b="1" kern="1200" baseline="0" dirty="0" smtClean="0">
                <a:solidFill>
                  <a:schemeClr val="tx1"/>
                </a:solidFill>
                <a:latin typeface="+mn-lt"/>
                <a:ea typeface="+mn-ea"/>
                <a:cs typeface="+mn-cs"/>
              </a:rPr>
              <a:t>2. Las lentes se desplazan sobre el documento a escanear, con el brazo</a:t>
            </a:r>
          </a:p>
          <a:p>
            <a:r>
              <a:rPr lang="es-ES" sz="1200" kern="1200" baseline="0" dirty="0" smtClean="0">
                <a:solidFill>
                  <a:schemeClr val="tx1"/>
                </a:solidFill>
                <a:latin typeface="+mn-lt"/>
                <a:ea typeface="+mn-ea"/>
                <a:cs typeface="+mn-cs"/>
              </a:rPr>
              <a:t>móvil, con el rodillo o con la mano (dependiendo del tipo de escáner).</a:t>
            </a:r>
          </a:p>
          <a:p>
            <a:r>
              <a:rPr lang="es-ES" sz="1200" b="1" kern="1200" baseline="0" dirty="0" smtClean="0">
                <a:solidFill>
                  <a:schemeClr val="tx1"/>
                </a:solidFill>
                <a:latin typeface="+mn-lt"/>
                <a:ea typeface="+mn-ea"/>
                <a:cs typeface="+mn-cs"/>
              </a:rPr>
              <a:t>3. La luz se refleja en un sistema de espejos que la enfocan hacia la lente.</a:t>
            </a:r>
          </a:p>
          <a:p>
            <a:r>
              <a:rPr lang="es-ES" sz="1200" b="1" kern="1200" baseline="0" dirty="0" smtClean="0">
                <a:solidFill>
                  <a:schemeClr val="tx1"/>
                </a:solidFill>
                <a:latin typeface="+mn-lt"/>
                <a:ea typeface="+mn-ea"/>
                <a:cs typeface="+mn-cs"/>
              </a:rPr>
              <a:t>4. La lente enfoca los rayos hacia un sensor que los convierte en corriente</a:t>
            </a:r>
          </a:p>
          <a:p>
            <a:r>
              <a:rPr lang="es-AR" sz="1200" kern="1200" baseline="0" dirty="0" smtClean="0">
                <a:solidFill>
                  <a:schemeClr val="tx1"/>
                </a:solidFill>
                <a:latin typeface="+mn-lt"/>
                <a:ea typeface="+mn-ea"/>
                <a:cs typeface="+mn-cs"/>
              </a:rPr>
              <a:t>eléctrica.</a:t>
            </a:r>
          </a:p>
          <a:p>
            <a:r>
              <a:rPr lang="es-ES" sz="1200" b="1" kern="1200" baseline="0" dirty="0" smtClean="0">
                <a:solidFill>
                  <a:schemeClr val="tx1"/>
                </a:solidFill>
                <a:latin typeface="+mn-lt"/>
                <a:ea typeface="+mn-ea"/>
                <a:cs typeface="+mn-cs"/>
              </a:rPr>
              <a:t>5. Un </a:t>
            </a:r>
            <a:r>
              <a:rPr lang="es-ES" sz="1200" b="1" kern="1200" baseline="0" dirty="0" err="1" smtClean="0">
                <a:solidFill>
                  <a:schemeClr val="tx1"/>
                </a:solidFill>
                <a:latin typeface="+mn-lt"/>
                <a:ea typeface="+mn-ea"/>
                <a:cs typeface="+mn-cs"/>
              </a:rPr>
              <a:t>conversor</a:t>
            </a:r>
            <a:r>
              <a:rPr lang="es-ES" sz="1200" b="1" kern="1200" baseline="0" dirty="0" smtClean="0">
                <a:solidFill>
                  <a:schemeClr val="tx1"/>
                </a:solidFill>
                <a:latin typeface="+mn-lt"/>
                <a:ea typeface="+mn-ea"/>
                <a:cs typeface="+mn-cs"/>
              </a:rPr>
              <a:t> analógico/digital convierte esa corriente eléctrica en ceros y</a:t>
            </a:r>
          </a:p>
          <a:p>
            <a:r>
              <a:rPr lang="es-ES" sz="1200" kern="1200" baseline="0" dirty="0" smtClean="0">
                <a:solidFill>
                  <a:schemeClr val="tx1"/>
                </a:solidFill>
                <a:latin typeface="+mn-lt"/>
                <a:ea typeface="+mn-ea"/>
                <a:cs typeface="+mn-cs"/>
              </a:rPr>
              <a:t>unos, que forman los pixeles de la imagen.</a:t>
            </a:r>
          </a:p>
          <a:p>
            <a:r>
              <a:rPr lang="es-ES" sz="1200" b="1" kern="1200" baseline="0" dirty="0" smtClean="0">
                <a:solidFill>
                  <a:schemeClr val="tx1"/>
                </a:solidFill>
                <a:latin typeface="+mn-lt"/>
                <a:ea typeface="+mn-ea"/>
                <a:cs typeface="+mn-cs"/>
              </a:rPr>
              <a:t>6. La imagen se guarda en un formato comprensible por la computadora.</a:t>
            </a:r>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18</a:t>
            </a:fld>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sz="1200" kern="1200" baseline="0" dirty="0" smtClean="0">
                <a:solidFill>
                  <a:schemeClr val="tx1"/>
                </a:solidFill>
                <a:latin typeface="+mn-lt"/>
                <a:ea typeface="+mn-ea"/>
                <a:cs typeface="+mn-cs"/>
              </a:rPr>
              <a:t>Existen varios tipos de escáner:</a:t>
            </a:r>
          </a:p>
          <a:p>
            <a:r>
              <a:rPr lang="es-AR" sz="1200" b="1" kern="1200" baseline="0" dirty="0" smtClean="0">
                <a:solidFill>
                  <a:schemeClr val="tx1"/>
                </a:solidFill>
                <a:latin typeface="+mn-lt"/>
                <a:ea typeface="+mn-ea"/>
                <a:cs typeface="+mn-cs"/>
              </a:rPr>
              <a:t>Escáner de mano</a:t>
            </a:r>
          </a:p>
          <a:p>
            <a:r>
              <a:rPr lang="es-ES" sz="1200" kern="1200" baseline="0" dirty="0" smtClean="0">
                <a:solidFill>
                  <a:schemeClr val="tx1"/>
                </a:solidFill>
                <a:latin typeface="+mn-lt"/>
                <a:ea typeface="+mn-ea"/>
                <a:cs typeface="+mn-cs"/>
              </a:rPr>
              <a:t>Es la opción más económica de todas las que existen para escanear. Son</a:t>
            </a:r>
          </a:p>
          <a:p>
            <a:r>
              <a:rPr lang="es-ES" sz="1200" kern="1200" baseline="0" dirty="0" smtClean="0">
                <a:solidFill>
                  <a:schemeClr val="tx1"/>
                </a:solidFill>
                <a:latin typeface="+mn-lt"/>
                <a:ea typeface="+mn-ea"/>
                <a:cs typeface="+mn-cs"/>
              </a:rPr>
              <a:t>unos dispositivos parecidos a los ratones pero más grandes. El papel se sitúa sobre</a:t>
            </a:r>
          </a:p>
          <a:p>
            <a:r>
              <a:rPr lang="es-ES" sz="1200" kern="1200" baseline="0" dirty="0" smtClean="0">
                <a:solidFill>
                  <a:schemeClr val="tx1"/>
                </a:solidFill>
                <a:latin typeface="+mn-lt"/>
                <a:ea typeface="+mn-ea"/>
                <a:cs typeface="+mn-cs"/>
              </a:rPr>
              <a:t>una superficie plana, como una</a:t>
            </a:r>
          </a:p>
          <a:p>
            <a:r>
              <a:rPr lang="es-ES" sz="1200" kern="1200" baseline="0" dirty="0" smtClean="0">
                <a:solidFill>
                  <a:schemeClr val="tx1"/>
                </a:solidFill>
                <a:latin typeface="+mn-lt"/>
                <a:ea typeface="+mn-ea"/>
                <a:cs typeface="+mn-cs"/>
              </a:rPr>
              <a:t>mesa o tableta, y es el propio</a:t>
            </a:r>
          </a:p>
          <a:p>
            <a:r>
              <a:rPr lang="es-ES" sz="1200" kern="1200" baseline="0" dirty="0" smtClean="0">
                <a:solidFill>
                  <a:schemeClr val="tx1"/>
                </a:solidFill>
                <a:latin typeface="+mn-lt"/>
                <a:ea typeface="+mn-ea"/>
                <a:cs typeface="+mn-cs"/>
              </a:rPr>
              <a:t>usuario el que arrastra el</a:t>
            </a:r>
          </a:p>
          <a:p>
            <a:r>
              <a:rPr lang="es-AR" sz="1200" kern="1200" baseline="0" dirty="0" smtClean="0">
                <a:solidFill>
                  <a:schemeClr val="tx1"/>
                </a:solidFill>
                <a:latin typeface="+mn-lt"/>
                <a:ea typeface="+mn-ea"/>
                <a:cs typeface="+mn-cs"/>
              </a:rPr>
              <a:t>escáner sobre la superficie</a:t>
            </a:r>
          </a:p>
          <a:p>
            <a:r>
              <a:rPr lang="es-AR" sz="1200" kern="1200" baseline="0" dirty="0" smtClean="0">
                <a:solidFill>
                  <a:schemeClr val="tx1"/>
                </a:solidFill>
                <a:latin typeface="+mn-lt"/>
                <a:ea typeface="+mn-ea"/>
                <a:cs typeface="+mn-cs"/>
              </a:rPr>
              <a:t>utilizando su mano.</a:t>
            </a:r>
          </a:p>
          <a:p>
            <a:r>
              <a:rPr lang="es-AR" sz="1200" kern="1200" baseline="0" dirty="0" smtClean="0">
                <a:solidFill>
                  <a:schemeClr val="tx1"/>
                </a:solidFill>
                <a:latin typeface="+mn-lt"/>
                <a:ea typeface="+mn-ea"/>
                <a:cs typeface="+mn-cs"/>
              </a:rPr>
              <a:t>Evidentemente son los que</a:t>
            </a:r>
          </a:p>
          <a:p>
            <a:r>
              <a:rPr lang="es-AR" sz="1200" kern="1200" baseline="0" dirty="0" smtClean="0">
                <a:solidFill>
                  <a:schemeClr val="tx1"/>
                </a:solidFill>
                <a:latin typeface="+mn-lt"/>
                <a:ea typeface="+mn-ea"/>
                <a:cs typeface="+mn-cs"/>
              </a:rPr>
              <a:t>ofrecen menos calidad, pero</a:t>
            </a:r>
          </a:p>
          <a:p>
            <a:r>
              <a:rPr lang="es-AR" sz="1200" kern="1200" baseline="0" dirty="0" smtClean="0">
                <a:solidFill>
                  <a:schemeClr val="tx1"/>
                </a:solidFill>
                <a:latin typeface="+mn-lt"/>
                <a:ea typeface="+mn-ea"/>
                <a:cs typeface="+mn-cs"/>
              </a:rPr>
              <a:t>son bastante económicos,</a:t>
            </a:r>
          </a:p>
          <a:p>
            <a:r>
              <a:rPr lang="es-ES" sz="1200" kern="1200" baseline="0" dirty="0" smtClean="0">
                <a:solidFill>
                  <a:schemeClr val="tx1"/>
                </a:solidFill>
                <a:latin typeface="+mn-lt"/>
                <a:ea typeface="+mn-ea"/>
                <a:cs typeface="+mn-cs"/>
              </a:rPr>
              <a:t>aunque cada vez se utilizan</a:t>
            </a:r>
          </a:p>
          <a:p>
            <a:r>
              <a:rPr lang="es-ES" sz="1200" kern="1200" baseline="0" dirty="0" smtClean="0">
                <a:solidFill>
                  <a:schemeClr val="tx1"/>
                </a:solidFill>
                <a:latin typeface="+mn-lt"/>
                <a:ea typeface="+mn-ea"/>
                <a:cs typeface="+mn-cs"/>
              </a:rPr>
              <a:t>menos, porque los escáneres de</a:t>
            </a:r>
          </a:p>
          <a:p>
            <a:r>
              <a:rPr lang="es-ES" sz="1200" kern="1200" baseline="0" dirty="0" smtClean="0">
                <a:solidFill>
                  <a:schemeClr val="tx1"/>
                </a:solidFill>
                <a:latin typeface="+mn-lt"/>
                <a:ea typeface="+mn-ea"/>
                <a:cs typeface="+mn-cs"/>
              </a:rPr>
              <a:t>sobremesa son cada vez más</a:t>
            </a:r>
          </a:p>
          <a:p>
            <a:r>
              <a:rPr lang="es-AR" sz="1200" kern="1200" baseline="0" dirty="0" smtClean="0">
                <a:solidFill>
                  <a:schemeClr val="tx1"/>
                </a:solidFill>
                <a:latin typeface="+mn-lt"/>
                <a:ea typeface="+mn-ea"/>
                <a:cs typeface="+mn-cs"/>
              </a:rPr>
              <a:t>baratos. Hay algunos</a:t>
            </a:r>
          </a:p>
          <a:p>
            <a:r>
              <a:rPr lang="es-AR" sz="1200" kern="1200" baseline="0" dirty="0" smtClean="0">
                <a:solidFill>
                  <a:schemeClr val="tx1"/>
                </a:solidFill>
                <a:latin typeface="+mn-lt"/>
                <a:ea typeface="+mn-ea"/>
                <a:cs typeface="+mn-cs"/>
              </a:rPr>
              <a:t>escáneres que son capaces de</a:t>
            </a:r>
          </a:p>
          <a:p>
            <a:r>
              <a:rPr lang="es-ES" sz="1200" kern="1200" baseline="0" dirty="0" smtClean="0">
                <a:solidFill>
                  <a:schemeClr val="tx1"/>
                </a:solidFill>
                <a:latin typeface="+mn-lt"/>
                <a:ea typeface="+mn-ea"/>
                <a:cs typeface="+mn-cs"/>
              </a:rPr>
              <a:t>arrastrar el original por sí solos, aunque también tiene la opción de desmontarse</a:t>
            </a:r>
          </a:p>
          <a:p>
            <a:r>
              <a:rPr lang="es-ES" sz="1200" kern="1200" baseline="0" dirty="0" smtClean="0">
                <a:solidFill>
                  <a:schemeClr val="tx1"/>
                </a:solidFill>
                <a:latin typeface="+mn-lt"/>
                <a:ea typeface="+mn-ea"/>
                <a:cs typeface="+mn-cs"/>
              </a:rPr>
              <a:t>para convertirse en un escáner de mano; se llaman </a:t>
            </a:r>
            <a:r>
              <a:rPr lang="es-ES" sz="1200" i="1" kern="1200" baseline="0" dirty="0" smtClean="0">
                <a:solidFill>
                  <a:schemeClr val="tx1"/>
                </a:solidFill>
                <a:latin typeface="+mn-lt"/>
                <a:ea typeface="+mn-ea"/>
                <a:cs typeface="+mn-cs"/>
              </a:rPr>
              <a:t>híbridos.</a:t>
            </a:r>
          </a:p>
          <a:p>
            <a:r>
              <a:rPr lang="es-AR" sz="1200" b="1" kern="1200" baseline="0" dirty="0" smtClean="0">
                <a:solidFill>
                  <a:schemeClr val="tx1"/>
                </a:solidFill>
                <a:latin typeface="+mn-lt"/>
                <a:ea typeface="+mn-ea"/>
                <a:cs typeface="+mn-cs"/>
              </a:rPr>
              <a:t>Escáner de rodillo</a:t>
            </a:r>
          </a:p>
          <a:p>
            <a:r>
              <a:rPr lang="es-ES" sz="1200" kern="1200" baseline="0" dirty="0" smtClean="0">
                <a:solidFill>
                  <a:schemeClr val="tx1"/>
                </a:solidFill>
                <a:latin typeface="+mn-lt"/>
                <a:ea typeface="+mn-ea"/>
                <a:cs typeface="+mn-cs"/>
              </a:rPr>
              <a:t>Los escáneres de rodillo son una opción más económica pero que ofrecen</a:t>
            </a:r>
          </a:p>
          <a:p>
            <a:r>
              <a:rPr lang="es-ES" sz="1200" kern="1200" baseline="0" dirty="0" smtClean="0">
                <a:solidFill>
                  <a:schemeClr val="tx1"/>
                </a:solidFill>
                <a:latin typeface="+mn-lt"/>
                <a:ea typeface="+mn-ea"/>
                <a:cs typeface="+mn-cs"/>
              </a:rPr>
              <a:t>menos calidad que los de sobremesa. El sistema de estos escáneres se basa en un</a:t>
            </a:r>
          </a:p>
          <a:p>
            <a:r>
              <a:rPr lang="es-ES" sz="1200" kern="1200" baseline="0" dirty="0" smtClean="0">
                <a:solidFill>
                  <a:schemeClr val="tx1"/>
                </a:solidFill>
                <a:latin typeface="+mn-lt"/>
                <a:ea typeface="+mn-ea"/>
                <a:cs typeface="+mn-cs"/>
              </a:rPr>
              <a:t>sistema de rodillo (similar al de las impresoras), en el que se coloca el documento a</a:t>
            </a:r>
          </a:p>
          <a:p>
            <a:r>
              <a:rPr lang="es-ES" sz="1200" kern="1200" baseline="0" dirty="0" smtClean="0">
                <a:solidFill>
                  <a:schemeClr val="tx1"/>
                </a:solidFill>
                <a:latin typeface="+mn-lt"/>
                <a:ea typeface="+mn-ea"/>
                <a:cs typeface="+mn-cs"/>
              </a:rPr>
              <a:t>escanear, que mediante un sistema de tracción es</a:t>
            </a:r>
          </a:p>
          <a:p>
            <a:r>
              <a:rPr lang="es-ES" sz="1200" kern="1200" baseline="0" dirty="0" smtClean="0">
                <a:solidFill>
                  <a:schemeClr val="tx1"/>
                </a:solidFill>
                <a:latin typeface="+mn-lt"/>
                <a:ea typeface="+mn-ea"/>
                <a:cs typeface="+mn-cs"/>
              </a:rPr>
              <a:t>arrastrado sobre el rodillo. Las lentes de lectura se</a:t>
            </a:r>
          </a:p>
          <a:p>
            <a:r>
              <a:rPr lang="es-ES" sz="1200" kern="1200" baseline="0" dirty="0" smtClean="0">
                <a:solidFill>
                  <a:schemeClr val="tx1"/>
                </a:solidFill>
                <a:latin typeface="+mn-lt"/>
                <a:ea typeface="+mn-ea"/>
                <a:cs typeface="+mn-cs"/>
              </a:rPr>
              <a:t>encuentran situadas sobre el rodillo y, al ir pasando el</a:t>
            </a:r>
          </a:p>
          <a:p>
            <a:r>
              <a:rPr lang="es-ES" sz="1200" kern="1200" baseline="0" dirty="0" smtClean="0">
                <a:solidFill>
                  <a:schemeClr val="tx1"/>
                </a:solidFill>
                <a:latin typeface="+mn-lt"/>
                <a:ea typeface="+mn-ea"/>
                <a:cs typeface="+mn-cs"/>
              </a:rPr>
              <a:t>documento sobre ellas, lo van leyendo y digitalizando.</a:t>
            </a:r>
          </a:p>
          <a:p>
            <a:r>
              <a:rPr lang="es-ES" sz="1200" kern="1200" baseline="0" dirty="0" smtClean="0">
                <a:solidFill>
                  <a:schemeClr val="tx1"/>
                </a:solidFill>
                <a:latin typeface="+mn-lt"/>
                <a:ea typeface="+mn-ea"/>
                <a:cs typeface="+mn-cs"/>
              </a:rPr>
              <a:t>Este tipo de escáner proporciona menos calidad, y</a:t>
            </a:r>
          </a:p>
          <a:p>
            <a:r>
              <a:rPr lang="es-ES" sz="1200" kern="1200" baseline="0" dirty="0" smtClean="0">
                <a:solidFill>
                  <a:schemeClr val="tx1"/>
                </a:solidFill>
                <a:latin typeface="+mn-lt"/>
                <a:ea typeface="+mn-ea"/>
                <a:cs typeface="+mn-cs"/>
              </a:rPr>
              <a:t>sólo permite </a:t>
            </a:r>
            <a:r>
              <a:rPr lang="es-ES" sz="1200" kern="1200" baseline="0" dirty="0" err="1" smtClean="0">
                <a:solidFill>
                  <a:schemeClr val="tx1"/>
                </a:solidFill>
                <a:latin typeface="+mn-lt"/>
                <a:ea typeface="+mn-ea"/>
                <a:cs typeface="+mn-cs"/>
              </a:rPr>
              <a:t>escánear</a:t>
            </a:r>
            <a:r>
              <a:rPr lang="es-ES" sz="1200" kern="1200" baseline="0" dirty="0" smtClean="0">
                <a:solidFill>
                  <a:schemeClr val="tx1"/>
                </a:solidFill>
                <a:latin typeface="+mn-lt"/>
                <a:ea typeface="+mn-ea"/>
                <a:cs typeface="+mn-cs"/>
              </a:rPr>
              <a:t> papel (el escáner de sobremesa</a:t>
            </a:r>
          </a:p>
          <a:p>
            <a:r>
              <a:rPr lang="es-AR" sz="1200" kern="1200" baseline="0" dirty="0" smtClean="0">
                <a:solidFill>
                  <a:schemeClr val="tx1"/>
                </a:solidFill>
                <a:latin typeface="+mn-lt"/>
                <a:ea typeface="+mn-ea"/>
                <a:cs typeface="+mn-cs"/>
              </a:rPr>
              <a:t>permite escanear objetos no planos).</a:t>
            </a:r>
          </a:p>
          <a:p>
            <a:r>
              <a:rPr lang="es-ES" sz="1200" b="1" kern="1200" baseline="0" dirty="0" smtClean="0">
                <a:solidFill>
                  <a:schemeClr val="tx1"/>
                </a:solidFill>
                <a:latin typeface="+mn-lt"/>
                <a:ea typeface="+mn-ea"/>
                <a:cs typeface="+mn-cs"/>
              </a:rPr>
              <a:t>* Los escáneres de mano y de rodillo están prácticamente en desuso.</a:t>
            </a:r>
          </a:p>
          <a:p>
            <a:r>
              <a:rPr lang="es-AR" sz="1200" b="1" kern="1200" baseline="0" dirty="0" smtClean="0">
                <a:solidFill>
                  <a:schemeClr val="tx1"/>
                </a:solidFill>
                <a:latin typeface="+mn-lt"/>
                <a:ea typeface="+mn-ea"/>
                <a:cs typeface="+mn-cs"/>
              </a:rPr>
              <a:t>Escáner de sobremesa</a:t>
            </a:r>
          </a:p>
          <a:p>
            <a:r>
              <a:rPr lang="es-AR" sz="1200" kern="1200" baseline="0" dirty="0" smtClean="0">
                <a:solidFill>
                  <a:schemeClr val="tx1"/>
                </a:solidFill>
                <a:latin typeface="+mn-lt"/>
                <a:ea typeface="+mn-ea"/>
                <a:cs typeface="+mn-cs"/>
              </a:rPr>
              <a:t>Este tipo de escáner está formado por una superficie plana de cristal. Sobre</a:t>
            </a:r>
          </a:p>
          <a:p>
            <a:r>
              <a:rPr lang="es-ES" sz="1200" kern="1200" baseline="0" dirty="0" smtClean="0">
                <a:solidFill>
                  <a:schemeClr val="tx1"/>
                </a:solidFill>
                <a:latin typeface="+mn-lt"/>
                <a:ea typeface="+mn-ea"/>
                <a:cs typeface="+mn-cs"/>
              </a:rPr>
              <a:t>esta superficie se depositan los documentos a escanear. Debajo del cristal se</a:t>
            </a:r>
          </a:p>
          <a:p>
            <a:r>
              <a:rPr lang="es-ES" sz="1200" kern="1200" baseline="0" dirty="0" smtClean="0">
                <a:solidFill>
                  <a:schemeClr val="tx1"/>
                </a:solidFill>
                <a:latin typeface="+mn-lt"/>
                <a:ea typeface="+mn-ea"/>
                <a:cs typeface="+mn-cs"/>
              </a:rPr>
              <a:t>encuentra la lente de lectura,</a:t>
            </a:r>
          </a:p>
          <a:p>
            <a:r>
              <a:rPr lang="es-ES" sz="1200" kern="1200" baseline="0" dirty="0" smtClean="0">
                <a:solidFill>
                  <a:schemeClr val="tx1"/>
                </a:solidFill>
                <a:latin typeface="+mn-lt"/>
                <a:ea typeface="+mn-ea"/>
                <a:cs typeface="+mn-cs"/>
              </a:rPr>
              <a:t>que está provista de un brazo</a:t>
            </a:r>
          </a:p>
          <a:p>
            <a:r>
              <a:rPr lang="es-ES" sz="1200" kern="1200" baseline="0" dirty="0" smtClean="0">
                <a:solidFill>
                  <a:schemeClr val="tx1"/>
                </a:solidFill>
                <a:latin typeface="+mn-lt"/>
                <a:ea typeface="+mn-ea"/>
                <a:cs typeface="+mn-cs"/>
              </a:rPr>
              <a:t>que se desplaza por debajo de</a:t>
            </a:r>
          </a:p>
          <a:p>
            <a:r>
              <a:rPr lang="es-ES" sz="1200" kern="1200" baseline="0" dirty="0" smtClean="0">
                <a:solidFill>
                  <a:schemeClr val="tx1"/>
                </a:solidFill>
                <a:latin typeface="+mn-lt"/>
                <a:ea typeface="+mn-ea"/>
                <a:cs typeface="+mn-cs"/>
              </a:rPr>
              <a:t>toda la superficie de cristal,</a:t>
            </a:r>
          </a:p>
          <a:p>
            <a:r>
              <a:rPr lang="es-ES" sz="1200" kern="1200" baseline="0" dirty="0" smtClean="0">
                <a:solidFill>
                  <a:schemeClr val="tx1"/>
                </a:solidFill>
                <a:latin typeface="+mn-lt"/>
                <a:ea typeface="+mn-ea"/>
                <a:cs typeface="+mn-cs"/>
              </a:rPr>
              <a:t>escaneando de este modo el</a:t>
            </a:r>
          </a:p>
          <a:p>
            <a:r>
              <a:rPr lang="es-AR" sz="1200" kern="1200" baseline="0" dirty="0" smtClean="0">
                <a:solidFill>
                  <a:schemeClr val="tx1"/>
                </a:solidFill>
                <a:latin typeface="+mn-lt"/>
                <a:ea typeface="+mn-ea"/>
                <a:cs typeface="+mn-cs"/>
              </a:rPr>
              <a:t>documento. Sobre la</a:t>
            </a:r>
          </a:p>
          <a:p>
            <a:r>
              <a:rPr lang="es-ES" sz="1200" kern="1200" baseline="0" dirty="0" smtClean="0">
                <a:solidFill>
                  <a:schemeClr val="tx1"/>
                </a:solidFill>
                <a:latin typeface="+mn-lt"/>
                <a:ea typeface="+mn-ea"/>
                <a:cs typeface="+mn-cs"/>
              </a:rPr>
              <a:t>superficie de cristal hay una</a:t>
            </a:r>
          </a:p>
          <a:p>
            <a:r>
              <a:rPr lang="es-ES" sz="1200" kern="1200" baseline="0" dirty="0" smtClean="0">
                <a:solidFill>
                  <a:schemeClr val="tx1"/>
                </a:solidFill>
                <a:latin typeface="+mn-lt"/>
                <a:ea typeface="+mn-ea"/>
                <a:cs typeface="+mn-cs"/>
              </a:rPr>
              <a:t>carcasa, que se puede abrir y</a:t>
            </a:r>
          </a:p>
          <a:p>
            <a:r>
              <a:rPr lang="es-ES" sz="1200" kern="1200" baseline="0" dirty="0" smtClean="0">
                <a:solidFill>
                  <a:schemeClr val="tx1"/>
                </a:solidFill>
                <a:latin typeface="+mn-lt"/>
                <a:ea typeface="+mn-ea"/>
                <a:cs typeface="+mn-cs"/>
              </a:rPr>
              <a:t>cerrar, y que sirve para tapar</a:t>
            </a:r>
          </a:p>
          <a:p>
            <a:r>
              <a:rPr lang="es-ES" sz="1200" kern="1200" baseline="0" dirty="0" smtClean="0">
                <a:solidFill>
                  <a:schemeClr val="tx1"/>
                </a:solidFill>
                <a:latin typeface="+mn-lt"/>
                <a:ea typeface="+mn-ea"/>
                <a:cs typeface="+mn-cs"/>
              </a:rPr>
              <a:t>los documentos a escanear una</a:t>
            </a:r>
          </a:p>
          <a:p>
            <a:r>
              <a:rPr lang="es-ES" sz="1200" kern="1200" baseline="0" dirty="0" smtClean="0">
                <a:solidFill>
                  <a:schemeClr val="tx1"/>
                </a:solidFill>
                <a:latin typeface="+mn-lt"/>
                <a:ea typeface="+mn-ea"/>
                <a:cs typeface="+mn-cs"/>
              </a:rPr>
              <a:t>vez situados sobre el cristal.</a:t>
            </a:r>
          </a:p>
          <a:p>
            <a:r>
              <a:rPr lang="es-AR" sz="1200" kern="1200" baseline="0" dirty="0" smtClean="0">
                <a:solidFill>
                  <a:schemeClr val="tx1"/>
                </a:solidFill>
                <a:latin typeface="+mn-lt"/>
                <a:ea typeface="+mn-ea"/>
                <a:cs typeface="+mn-cs"/>
              </a:rPr>
              <a:t>Los documentos deben situarse</a:t>
            </a:r>
          </a:p>
          <a:p>
            <a:r>
              <a:rPr lang="es-ES" sz="1200" kern="1200" baseline="0" dirty="0" smtClean="0">
                <a:solidFill>
                  <a:schemeClr val="tx1"/>
                </a:solidFill>
                <a:latin typeface="+mn-lt"/>
                <a:ea typeface="+mn-ea"/>
                <a:cs typeface="+mn-cs"/>
              </a:rPr>
              <a:t>mirando a la lente, teniendo en</a:t>
            </a:r>
          </a:p>
          <a:p>
            <a:r>
              <a:rPr lang="es-ES" sz="1200" kern="1200" baseline="0" dirty="0" smtClean="0">
                <a:solidFill>
                  <a:schemeClr val="tx1"/>
                </a:solidFill>
                <a:latin typeface="+mn-lt"/>
                <a:ea typeface="+mn-ea"/>
                <a:cs typeface="+mn-cs"/>
              </a:rPr>
              <a:t>cuenta dónde están situadas las coordenadas de inicio de la lente (suele venir</a:t>
            </a:r>
          </a:p>
          <a:p>
            <a:r>
              <a:rPr lang="es-ES" sz="1200" kern="1200" baseline="0" dirty="0" smtClean="0">
                <a:solidFill>
                  <a:schemeClr val="tx1"/>
                </a:solidFill>
                <a:latin typeface="+mn-lt"/>
                <a:ea typeface="+mn-ea"/>
                <a:cs typeface="+mn-cs"/>
              </a:rPr>
              <a:t>indicado en el propio escáner). Este tipo es el más recomendable por su relación</a:t>
            </a:r>
          </a:p>
          <a:p>
            <a:r>
              <a:rPr lang="es-ES" sz="1200" kern="1200" baseline="0" dirty="0" smtClean="0">
                <a:solidFill>
                  <a:schemeClr val="tx1"/>
                </a:solidFill>
                <a:latin typeface="+mn-lt"/>
                <a:ea typeface="+mn-ea"/>
                <a:cs typeface="+mn-cs"/>
              </a:rPr>
              <a:t>calidad/precio y facilidad de uso, sobre todo ahora que han experimentado un</a:t>
            </a:r>
          </a:p>
          <a:p>
            <a:r>
              <a:rPr lang="es-ES" sz="1200" kern="1200" baseline="0" dirty="0" err="1" smtClean="0">
                <a:solidFill>
                  <a:schemeClr val="tx1"/>
                </a:solidFill>
                <a:latin typeface="+mn-lt"/>
                <a:ea typeface="+mn-ea"/>
                <a:cs typeface="+mn-cs"/>
              </a:rPr>
              <a:t>decenso</a:t>
            </a:r>
            <a:r>
              <a:rPr lang="es-ES" sz="1200" kern="1200" baseline="0" dirty="0" smtClean="0">
                <a:solidFill>
                  <a:schemeClr val="tx1"/>
                </a:solidFill>
                <a:latin typeface="+mn-lt"/>
                <a:ea typeface="+mn-ea"/>
                <a:cs typeface="+mn-cs"/>
              </a:rPr>
              <a:t> espectacular en su precio.</a:t>
            </a:r>
          </a:p>
          <a:p>
            <a:r>
              <a:rPr lang="es-ES" sz="1200" b="1" kern="1200" baseline="0" dirty="0" smtClean="0">
                <a:solidFill>
                  <a:schemeClr val="tx1"/>
                </a:solidFill>
                <a:latin typeface="+mn-lt"/>
                <a:ea typeface="+mn-ea"/>
                <a:cs typeface="+mn-cs"/>
              </a:rPr>
              <a:t>Cómo preparar el documento a escanear:</a:t>
            </a:r>
          </a:p>
          <a:p>
            <a:r>
              <a:rPr lang="es-ES" sz="1200" b="1" kern="1200" baseline="0" dirty="0" smtClean="0">
                <a:solidFill>
                  <a:schemeClr val="tx1"/>
                </a:solidFill>
                <a:latin typeface="+mn-lt"/>
                <a:ea typeface="+mn-ea"/>
                <a:cs typeface="+mn-cs"/>
              </a:rPr>
              <a:t>1. La superficie de cristal del escáner debe estar perfectamente limpia.</a:t>
            </a:r>
          </a:p>
          <a:p>
            <a:r>
              <a:rPr lang="es-ES" sz="1200" b="1" kern="1200" baseline="0" dirty="0" smtClean="0">
                <a:solidFill>
                  <a:schemeClr val="tx1"/>
                </a:solidFill>
                <a:latin typeface="+mn-lt"/>
                <a:ea typeface="+mn-ea"/>
                <a:cs typeface="+mn-cs"/>
              </a:rPr>
              <a:t>2. Colocar la superficie a escanear sobre la lente del escáner.</a:t>
            </a:r>
          </a:p>
          <a:p>
            <a:r>
              <a:rPr lang="es-ES" sz="1200" b="1" kern="1200" baseline="0" dirty="0" smtClean="0">
                <a:solidFill>
                  <a:schemeClr val="tx1"/>
                </a:solidFill>
                <a:latin typeface="+mn-lt"/>
                <a:ea typeface="+mn-ea"/>
                <a:cs typeface="+mn-cs"/>
              </a:rPr>
              <a:t>3. El lado a escanear debe mirar hacia la lente.</a:t>
            </a:r>
          </a:p>
          <a:p>
            <a:r>
              <a:rPr lang="es-ES" sz="1200" b="1" kern="1200" baseline="0" dirty="0" smtClean="0">
                <a:solidFill>
                  <a:schemeClr val="tx1"/>
                </a:solidFill>
                <a:latin typeface="+mn-lt"/>
                <a:ea typeface="+mn-ea"/>
                <a:cs typeface="+mn-cs"/>
              </a:rPr>
              <a:t>4. Seleccionar la opción </a:t>
            </a:r>
            <a:r>
              <a:rPr lang="es-ES" sz="1200" b="1" kern="1200" baseline="0" dirty="0" err="1" smtClean="0">
                <a:solidFill>
                  <a:schemeClr val="tx1"/>
                </a:solidFill>
                <a:latin typeface="+mn-lt"/>
                <a:ea typeface="+mn-ea"/>
                <a:cs typeface="+mn-cs"/>
              </a:rPr>
              <a:t>Previsualizar</a:t>
            </a:r>
            <a:r>
              <a:rPr lang="es-ES" sz="1200" b="1" kern="1200" baseline="0" dirty="0" smtClean="0">
                <a:solidFill>
                  <a:schemeClr val="tx1"/>
                </a:solidFill>
                <a:latin typeface="+mn-lt"/>
                <a:ea typeface="+mn-ea"/>
                <a:cs typeface="+mn-cs"/>
              </a:rPr>
              <a:t> (</a:t>
            </a:r>
            <a:r>
              <a:rPr lang="es-ES" sz="1200" b="1" kern="1200" baseline="0" dirty="0" err="1" smtClean="0">
                <a:solidFill>
                  <a:schemeClr val="tx1"/>
                </a:solidFill>
                <a:latin typeface="+mn-lt"/>
                <a:ea typeface="+mn-ea"/>
                <a:cs typeface="+mn-cs"/>
              </a:rPr>
              <a:t>Preview</a:t>
            </a:r>
            <a:r>
              <a:rPr lang="es-ES" sz="1200" b="1" kern="1200" baseline="0" dirty="0" smtClean="0">
                <a:solidFill>
                  <a:schemeClr val="tx1"/>
                </a:solidFill>
                <a:latin typeface="+mn-lt"/>
                <a:ea typeface="+mn-ea"/>
                <a:cs typeface="+mn-cs"/>
              </a:rPr>
              <a:t>).</a:t>
            </a:r>
          </a:p>
          <a:p>
            <a:r>
              <a:rPr lang="es-ES" sz="1200" b="1" kern="1200" baseline="0" dirty="0" smtClean="0">
                <a:solidFill>
                  <a:schemeClr val="tx1"/>
                </a:solidFill>
                <a:latin typeface="+mn-lt"/>
                <a:ea typeface="+mn-ea"/>
                <a:cs typeface="+mn-cs"/>
              </a:rPr>
              <a:t>5. Una </a:t>
            </a:r>
            <a:r>
              <a:rPr lang="es-ES" sz="1200" b="1" kern="1200" baseline="0" dirty="0" err="1" smtClean="0">
                <a:solidFill>
                  <a:schemeClr val="tx1"/>
                </a:solidFill>
                <a:latin typeface="+mn-lt"/>
                <a:ea typeface="+mn-ea"/>
                <a:cs typeface="+mn-cs"/>
              </a:rPr>
              <a:t>previsualización</a:t>
            </a:r>
            <a:r>
              <a:rPr lang="es-ES" sz="1200" b="1" kern="1200" baseline="0" dirty="0" smtClean="0">
                <a:solidFill>
                  <a:schemeClr val="tx1"/>
                </a:solidFill>
                <a:latin typeface="+mn-lt"/>
                <a:ea typeface="+mn-ea"/>
                <a:cs typeface="+mn-cs"/>
              </a:rPr>
              <a:t> de las imagen aparecerá en la ventana de</a:t>
            </a:r>
          </a:p>
          <a:p>
            <a:r>
              <a:rPr lang="es-ES" sz="1200" kern="1200" baseline="0" dirty="0" err="1" smtClean="0">
                <a:solidFill>
                  <a:schemeClr val="tx1"/>
                </a:solidFill>
                <a:latin typeface="+mn-lt"/>
                <a:ea typeface="+mn-ea"/>
                <a:cs typeface="+mn-cs"/>
              </a:rPr>
              <a:t>previsualización</a:t>
            </a:r>
            <a:r>
              <a:rPr lang="es-ES" sz="1200" kern="1200" baseline="0" dirty="0" smtClean="0">
                <a:solidFill>
                  <a:schemeClr val="tx1"/>
                </a:solidFill>
                <a:latin typeface="+mn-lt"/>
                <a:ea typeface="+mn-ea"/>
                <a:cs typeface="+mn-cs"/>
              </a:rPr>
              <a:t> del programa utilizado para escanear.</a:t>
            </a:r>
          </a:p>
          <a:p>
            <a:r>
              <a:rPr lang="es-AR" sz="1200" b="1" kern="1200" baseline="0" dirty="0" smtClean="0">
                <a:solidFill>
                  <a:schemeClr val="tx1"/>
                </a:solidFill>
                <a:latin typeface="+mn-lt"/>
                <a:ea typeface="+mn-ea"/>
                <a:cs typeface="+mn-cs"/>
              </a:rPr>
              <a:t>Escanear y guardar</a:t>
            </a:r>
          </a:p>
          <a:p>
            <a:r>
              <a:rPr lang="es-ES" sz="1200" kern="1200" baseline="0" dirty="0" smtClean="0">
                <a:solidFill>
                  <a:schemeClr val="tx1"/>
                </a:solidFill>
                <a:latin typeface="+mn-lt"/>
                <a:ea typeface="+mn-ea"/>
                <a:cs typeface="+mn-cs"/>
              </a:rPr>
              <a:t>Para escanear una imagen hay que seguir los siguientes pasos:</a:t>
            </a:r>
          </a:p>
          <a:p>
            <a:r>
              <a:rPr lang="es-ES" sz="1200" b="1" kern="1200" baseline="0" dirty="0" smtClean="0">
                <a:solidFill>
                  <a:schemeClr val="tx1"/>
                </a:solidFill>
                <a:latin typeface="+mn-lt"/>
                <a:ea typeface="+mn-ea"/>
                <a:cs typeface="+mn-cs"/>
              </a:rPr>
              <a:t>6. Seleccionar la zona que se desea escanear con el ratón.</a:t>
            </a:r>
          </a:p>
          <a:p>
            <a:r>
              <a:rPr lang="es-ES" sz="1200" b="1" kern="1200" baseline="0" dirty="0" smtClean="0">
                <a:solidFill>
                  <a:schemeClr val="tx1"/>
                </a:solidFill>
                <a:latin typeface="+mn-lt"/>
                <a:ea typeface="+mn-ea"/>
                <a:cs typeface="+mn-cs"/>
              </a:rPr>
              <a:t>7. Fijar los parámetros de la imagen (número de colores, resolución, efectos,</a:t>
            </a:r>
          </a:p>
          <a:p>
            <a:r>
              <a:rPr lang="es-AR" sz="1200" kern="1200" baseline="0" dirty="0" smtClean="0">
                <a:solidFill>
                  <a:schemeClr val="tx1"/>
                </a:solidFill>
                <a:latin typeface="+mn-lt"/>
                <a:ea typeface="+mn-ea"/>
                <a:cs typeface="+mn-cs"/>
              </a:rPr>
              <a:t>etc.).</a:t>
            </a:r>
          </a:p>
          <a:p>
            <a:r>
              <a:rPr lang="es-ES" sz="1200" b="1" kern="1200" baseline="0" dirty="0" smtClean="0">
                <a:solidFill>
                  <a:schemeClr val="tx1"/>
                </a:solidFill>
                <a:latin typeface="+mn-lt"/>
                <a:ea typeface="+mn-ea"/>
                <a:cs typeface="+mn-cs"/>
              </a:rPr>
              <a:t>8. Seleccionar el botón para escanear (</a:t>
            </a:r>
            <a:r>
              <a:rPr lang="es-ES" sz="1200" b="1" kern="1200" baseline="0" dirty="0" err="1" smtClean="0">
                <a:solidFill>
                  <a:schemeClr val="tx1"/>
                </a:solidFill>
                <a:latin typeface="+mn-lt"/>
                <a:ea typeface="+mn-ea"/>
                <a:cs typeface="+mn-cs"/>
              </a:rPr>
              <a:t>Scan</a:t>
            </a:r>
            <a:r>
              <a:rPr lang="es-ES" sz="1200" b="1" kern="1200" baseline="0" dirty="0" smtClean="0">
                <a:solidFill>
                  <a:schemeClr val="tx1"/>
                </a:solidFill>
                <a:latin typeface="+mn-lt"/>
                <a:ea typeface="+mn-ea"/>
                <a:cs typeface="+mn-cs"/>
              </a:rPr>
              <a:t> </a:t>
            </a:r>
            <a:r>
              <a:rPr lang="es-ES" sz="1200" b="1" kern="1200" baseline="0" dirty="0" err="1" smtClean="0">
                <a:solidFill>
                  <a:schemeClr val="tx1"/>
                </a:solidFill>
                <a:latin typeface="+mn-lt"/>
                <a:ea typeface="+mn-ea"/>
                <a:cs typeface="+mn-cs"/>
              </a:rPr>
              <a:t>image</a:t>
            </a:r>
            <a:r>
              <a:rPr lang="es-ES" sz="1200" b="1" kern="1200" baseline="0" dirty="0" smtClean="0">
                <a:solidFill>
                  <a:schemeClr val="tx1"/>
                </a:solidFill>
                <a:latin typeface="+mn-lt"/>
                <a:ea typeface="+mn-ea"/>
                <a:cs typeface="+mn-cs"/>
              </a:rPr>
              <a:t>).</a:t>
            </a:r>
          </a:p>
          <a:p>
            <a:r>
              <a:rPr lang="es-ES" sz="1200" b="1" kern="1200" baseline="0" dirty="0" smtClean="0">
                <a:solidFill>
                  <a:schemeClr val="tx1"/>
                </a:solidFill>
                <a:latin typeface="+mn-lt"/>
                <a:ea typeface="+mn-ea"/>
                <a:cs typeface="+mn-cs"/>
              </a:rPr>
              <a:t>9. La imagen escaneada se guarda en un archivo gráfico en el formato que</a:t>
            </a:r>
          </a:p>
          <a:p>
            <a:r>
              <a:rPr lang="es-AR" sz="1200" kern="1200" baseline="0" dirty="0" smtClean="0">
                <a:solidFill>
                  <a:schemeClr val="tx1"/>
                </a:solidFill>
                <a:latin typeface="+mn-lt"/>
                <a:ea typeface="+mn-ea"/>
                <a:cs typeface="+mn-cs"/>
              </a:rPr>
              <a:t>se considere oportuno.</a:t>
            </a:r>
          </a:p>
          <a:p>
            <a:r>
              <a:rPr lang="es-ES" sz="1200" b="1" kern="1200" baseline="0" dirty="0" smtClean="0">
                <a:solidFill>
                  <a:schemeClr val="tx1"/>
                </a:solidFill>
                <a:latin typeface="+mn-lt"/>
                <a:ea typeface="+mn-ea"/>
                <a:cs typeface="+mn-cs"/>
              </a:rPr>
              <a:t>Nota. Es conveniente retocar la imagen escaneada con un programa de retoque, </a:t>
            </a:r>
            <a:r>
              <a:rPr lang="es-ES" sz="1200" b="1" kern="1200" baseline="0" dirty="0" err="1" smtClean="0">
                <a:solidFill>
                  <a:schemeClr val="tx1"/>
                </a:solidFill>
                <a:latin typeface="+mn-lt"/>
                <a:ea typeface="+mn-ea"/>
                <a:cs typeface="+mn-cs"/>
              </a:rPr>
              <a:t>pasandole</a:t>
            </a:r>
            <a:r>
              <a:rPr lang="es-ES" sz="1200" b="1" kern="1200" baseline="0" dirty="0" smtClean="0">
                <a:solidFill>
                  <a:schemeClr val="tx1"/>
                </a:solidFill>
                <a:latin typeface="+mn-lt"/>
                <a:ea typeface="+mn-ea"/>
                <a:cs typeface="+mn-cs"/>
              </a:rPr>
              <a:t> un</a:t>
            </a:r>
          </a:p>
          <a:p>
            <a:r>
              <a:rPr lang="es-ES" sz="1200" kern="1200" baseline="0" dirty="0" smtClean="0">
                <a:solidFill>
                  <a:schemeClr val="tx1"/>
                </a:solidFill>
                <a:latin typeface="+mn-lt"/>
                <a:ea typeface="+mn-ea"/>
                <a:cs typeface="+mn-cs"/>
              </a:rPr>
              <a:t>filtro de desenfoque y ajustando los niveles de color, brillo y contraste.</a:t>
            </a:r>
          </a:p>
          <a:p>
            <a:r>
              <a:rPr lang="es-AR" sz="1200" b="1" kern="1200" baseline="0" dirty="0" smtClean="0">
                <a:solidFill>
                  <a:schemeClr val="tx1"/>
                </a:solidFill>
                <a:latin typeface="+mn-lt"/>
                <a:ea typeface="+mn-ea"/>
                <a:cs typeface="+mn-cs"/>
              </a:rPr>
              <a:t>El OCR</a:t>
            </a:r>
          </a:p>
          <a:p>
            <a:r>
              <a:rPr lang="es-ES" sz="1200" kern="1200" baseline="0" dirty="0" smtClean="0">
                <a:solidFill>
                  <a:schemeClr val="tx1"/>
                </a:solidFill>
                <a:latin typeface="+mn-lt"/>
                <a:ea typeface="+mn-ea"/>
                <a:cs typeface="+mn-cs"/>
              </a:rPr>
              <a:t>Cuando se escanea texto, éste se queda almacenado como si se tratara de una</a:t>
            </a:r>
          </a:p>
          <a:p>
            <a:r>
              <a:rPr lang="es-ES" sz="1200" kern="1200" baseline="0" dirty="0" smtClean="0">
                <a:solidFill>
                  <a:schemeClr val="tx1"/>
                </a:solidFill>
                <a:latin typeface="+mn-lt"/>
                <a:ea typeface="+mn-ea"/>
                <a:cs typeface="+mn-cs"/>
              </a:rPr>
              <a:t>imagen (los escáneres sólo son capaces de guardar los archivos en formato gráfico,</a:t>
            </a:r>
          </a:p>
          <a:p>
            <a:r>
              <a:rPr lang="es-ES" sz="1200" kern="1200" baseline="0" dirty="0" smtClean="0">
                <a:solidFill>
                  <a:schemeClr val="tx1"/>
                </a:solidFill>
                <a:latin typeface="+mn-lt"/>
                <a:ea typeface="+mn-ea"/>
                <a:cs typeface="+mn-cs"/>
              </a:rPr>
              <a:t>no como un archivo de texto). Existen unos programas especiales llamados OCR</a:t>
            </a:r>
          </a:p>
          <a:p>
            <a:r>
              <a:rPr lang="es-ES" sz="1200" kern="1200" baseline="0" dirty="0" smtClean="0">
                <a:solidFill>
                  <a:schemeClr val="tx1"/>
                </a:solidFill>
                <a:latin typeface="+mn-lt"/>
                <a:ea typeface="+mn-ea"/>
                <a:cs typeface="+mn-cs"/>
              </a:rPr>
              <a:t>(o </a:t>
            </a:r>
            <a:r>
              <a:rPr lang="es-ES" sz="1200" kern="1200" baseline="0" dirty="0" err="1" smtClean="0">
                <a:solidFill>
                  <a:schemeClr val="tx1"/>
                </a:solidFill>
                <a:latin typeface="+mn-lt"/>
                <a:ea typeface="+mn-ea"/>
                <a:cs typeface="+mn-cs"/>
              </a:rPr>
              <a:t>vectorizadores</a:t>
            </a:r>
            <a:r>
              <a:rPr lang="es-ES" sz="1200" kern="1200" baseline="0" dirty="0" smtClean="0">
                <a:solidFill>
                  <a:schemeClr val="tx1"/>
                </a:solidFill>
                <a:latin typeface="+mn-lt"/>
                <a:ea typeface="+mn-ea"/>
                <a:cs typeface="+mn-cs"/>
              </a:rPr>
              <a:t>, porque también se utilizan para </a:t>
            </a:r>
            <a:r>
              <a:rPr lang="es-ES" sz="1200" kern="1200" baseline="0" dirty="0" err="1" smtClean="0">
                <a:solidFill>
                  <a:schemeClr val="tx1"/>
                </a:solidFill>
                <a:latin typeface="+mn-lt"/>
                <a:ea typeface="+mn-ea"/>
                <a:cs typeface="+mn-cs"/>
              </a:rPr>
              <a:t>vectorizar</a:t>
            </a:r>
            <a:r>
              <a:rPr lang="es-ES" sz="1200" kern="1200" baseline="0" dirty="0" smtClean="0">
                <a:solidFill>
                  <a:schemeClr val="tx1"/>
                </a:solidFill>
                <a:latin typeface="+mn-lt"/>
                <a:ea typeface="+mn-ea"/>
                <a:cs typeface="+mn-cs"/>
              </a:rPr>
              <a:t> imágenes de mapas</a:t>
            </a:r>
          </a:p>
          <a:p>
            <a:r>
              <a:rPr lang="es-ES" sz="1200" kern="1200" baseline="0" dirty="0" smtClean="0">
                <a:solidFill>
                  <a:schemeClr val="tx1"/>
                </a:solidFill>
                <a:latin typeface="+mn-lt"/>
                <a:ea typeface="+mn-ea"/>
                <a:cs typeface="+mn-cs"/>
              </a:rPr>
              <a:t>de bits), que se encargan de traducir el texto en formato gráfico, previamente</a:t>
            </a:r>
          </a:p>
          <a:p>
            <a:r>
              <a:rPr lang="es-ES" sz="1200" kern="1200" baseline="0" dirty="0" smtClean="0">
                <a:solidFill>
                  <a:schemeClr val="tx1"/>
                </a:solidFill>
                <a:latin typeface="+mn-lt"/>
                <a:ea typeface="+mn-ea"/>
                <a:cs typeface="+mn-cs"/>
              </a:rPr>
              <a:t>escaneado, en texto real que pueda ser leído por un procesador de textos. Para</a:t>
            </a:r>
          </a:p>
          <a:p>
            <a:r>
              <a:rPr lang="es-AR" sz="1200" kern="1200" baseline="0" dirty="0" smtClean="0">
                <a:solidFill>
                  <a:schemeClr val="tx1"/>
                </a:solidFill>
                <a:latin typeface="+mn-lt"/>
                <a:ea typeface="+mn-ea"/>
                <a:cs typeface="+mn-cs"/>
              </a:rPr>
              <a:t>llevarlo a cabo:</a:t>
            </a:r>
          </a:p>
          <a:p>
            <a:r>
              <a:rPr lang="es-ES" sz="1200" b="1" kern="1200" baseline="0" dirty="0" smtClean="0">
                <a:solidFill>
                  <a:schemeClr val="tx1"/>
                </a:solidFill>
                <a:latin typeface="+mn-lt"/>
                <a:ea typeface="+mn-ea"/>
                <a:cs typeface="+mn-cs"/>
              </a:rPr>
              <a:t>1. Abrir la imagen con el programa de OCR.</a:t>
            </a:r>
          </a:p>
          <a:p>
            <a:r>
              <a:rPr lang="es-ES" sz="1200" b="1" kern="1200" baseline="0" dirty="0" smtClean="0">
                <a:solidFill>
                  <a:schemeClr val="tx1"/>
                </a:solidFill>
                <a:latin typeface="+mn-lt"/>
                <a:ea typeface="+mn-ea"/>
                <a:cs typeface="+mn-cs"/>
              </a:rPr>
              <a:t>2. Seleccionar los parámetros que se precisen (idioma, tipo de texto, etc.).</a:t>
            </a:r>
          </a:p>
          <a:p>
            <a:r>
              <a:rPr lang="es-AR" sz="1200" b="1" kern="1200" baseline="0" dirty="0" smtClean="0">
                <a:solidFill>
                  <a:schemeClr val="tx1"/>
                </a:solidFill>
                <a:latin typeface="+mn-lt"/>
                <a:ea typeface="+mn-ea"/>
                <a:cs typeface="+mn-cs"/>
              </a:rPr>
              <a:t>3. Realizar la </a:t>
            </a:r>
            <a:r>
              <a:rPr lang="es-AR" sz="1200" b="1" kern="1200" baseline="0" dirty="0" err="1" smtClean="0">
                <a:solidFill>
                  <a:schemeClr val="tx1"/>
                </a:solidFill>
                <a:latin typeface="+mn-lt"/>
                <a:ea typeface="+mn-ea"/>
                <a:cs typeface="+mn-cs"/>
              </a:rPr>
              <a:t>vectorización</a:t>
            </a:r>
            <a:r>
              <a:rPr lang="es-AR" sz="1200" b="1" kern="1200" baseline="0" dirty="0" smtClean="0">
                <a:solidFill>
                  <a:schemeClr val="tx1"/>
                </a:solidFill>
                <a:latin typeface="+mn-lt"/>
                <a:ea typeface="+mn-ea"/>
                <a:cs typeface="+mn-cs"/>
              </a:rPr>
              <a:t>.</a:t>
            </a:r>
          </a:p>
          <a:p>
            <a:r>
              <a:rPr lang="es-ES" sz="1200" b="1" kern="1200" baseline="0" dirty="0" smtClean="0">
                <a:solidFill>
                  <a:schemeClr val="tx1"/>
                </a:solidFill>
                <a:latin typeface="+mn-lt"/>
                <a:ea typeface="+mn-ea"/>
                <a:cs typeface="+mn-cs"/>
              </a:rPr>
              <a:t>4. Corregir las palabras que no hayan sido traducidas correctamente.</a:t>
            </a:r>
          </a:p>
          <a:p>
            <a:endParaRPr lang="es-AR" sz="1200" b="1" kern="1200" baseline="0" dirty="0" smtClean="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19</a:t>
            </a:fld>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AR" sz="1200" b="1" kern="1200" baseline="0" dirty="0" smtClean="0">
                <a:solidFill>
                  <a:schemeClr val="tx1"/>
                </a:solidFill>
                <a:latin typeface="+mn-lt"/>
                <a:ea typeface="+mn-ea"/>
                <a:cs typeface="+mn-cs"/>
              </a:rPr>
              <a:t>Las cámaras digitales</a:t>
            </a:r>
          </a:p>
          <a:p>
            <a:r>
              <a:rPr lang="es-ES" sz="1200" kern="1200" baseline="0" dirty="0" smtClean="0">
                <a:solidFill>
                  <a:schemeClr val="tx1"/>
                </a:solidFill>
                <a:latin typeface="+mn-lt"/>
                <a:ea typeface="+mn-ea"/>
                <a:cs typeface="+mn-cs"/>
              </a:rPr>
              <a:t>Son unos dispositivos que se utilizan para realizar fotografías directamente</a:t>
            </a:r>
          </a:p>
          <a:p>
            <a:r>
              <a:rPr lang="es-ES" sz="1200" kern="1200" baseline="0" dirty="0" smtClean="0">
                <a:solidFill>
                  <a:schemeClr val="tx1"/>
                </a:solidFill>
                <a:latin typeface="+mn-lt"/>
                <a:ea typeface="+mn-ea"/>
                <a:cs typeface="+mn-cs"/>
              </a:rPr>
              <a:t>en formato digital. Funcionan de la misma manera que las cámaras fotográficas</a:t>
            </a:r>
          </a:p>
          <a:p>
            <a:r>
              <a:rPr lang="es-ES" sz="1200" kern="1200" baseline="0" dirty="0" smtClean="0">
                <a:solidFill>
                  <a:schemeClr val="tx1"/>
                </a:solidFill>
                <a:latin typeface="+mn-lt"/>
                <a:ea typeface="+mn-ea"/>
                <a:cs typeface="+mn-cs"/>
              </a:rPr>
              <a:t>normales, pero el resultado no se guarda en una película fotográfica, sino que se</a:t>
            </a:r>
          </a:p>
          <a:p>
            <a:r>
              <a:rPr lang="es-ES" sz="1200" kern="1200" baseline="0" dirty="0" smtClean="0">
                <a:solidFill>
                  <a:schemeClr val="tx1"/>
                </a:solidFill>
                <a:latin typeface="+mn-lt"/>
                <a:ea typeface="+mn-ea"/>
                <a:cs typeface="+mn-cs"/>
              </a:rPr>
              <a:t>convierte en un archivo digital que contiene la imagen. Suelen disponer de una</a:t>
            </a:r>
          </a:p>
          <a:p>
            <a:r>
              <a:rPr lang="es-ES" sz="1200" kern="1200" baseline="0" dirty="0" smtClean="0">
                <a:solidFill>
                  <a:schemeClr val="tx1"/>
                </a:solidFill>
                <a:latin typeface="+mn-lt"/>
                <a:ea typeface="+mn-ea"/>
                <a:cs typeface="+mn-cs"/>
              </a:rPr>
              <a:t>entrada para insertar un disquete, que es donde queda almacenada la imagen, o de</a:t>
            </a:r>
          </a:p>
          <a:p>
            <a:r>
              <a:rPr lang="es-ES" sz="1200" kern="1200" baseline="0" dirty="0" smtClean="0">
                <a:solidFill>
                  <a:schemeClr val="tx1"/>
                </a:solidFill>
                <a:latin typeface="+mn-lt"/>
                <a:ea typeface="+mn-ea"/>
                <a:cs typeface="+mn-cs"/>
              </a:rPr>
              <a:t>conectores que la comunican con la computadora para transmitirle la información.</a:t>
            </a:r>
          </a:p>
          <a:p>
            <a:r>
              <a:rPr lang="es-ES" sz="1200" kern="1200" baseline="0" dirty="0" smtClean="0">
                <a:solidFill>
                  <a:schemeClr val="tx1"/>
                </a:solidFill>
                <a:latin typeface="+mn-lt"/>
                <a:ea typeface="+mn-ea"/>
                <a:cs typeface="+mn-cs"/>
              </a:rPr>
              <a:t>La calidad de estas cámaras es cada vez mayor, aunque todavía tienen un precio</a:t>
            </a:r>
          </a:p>
          <a:p>
            <a:r>
              <a:rPr lang="es-AR" sz="1200" kern="1200" baseline="0" dirty="0" smtClean="0">
                <a:solidFill>
                  <a:schemeClr val="tx1"/>
                </a:solidFill>
                <a:latin typeface="+mn-lt"/>
                <a:ea typeface="+mn-ea"/>
                <a:cs typeface="+mn-cs"/>
              </a:rPr>
              <a:t>muy elevado.</a:t>
            </a:r>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20</a:t>
            </a:fld>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AR" sz="1200" kern="1200" baseline="0" dirty="0" smtClean="0">
                <a:solidFill>
                  <a:schemeClr val="tx1"/>
                </a:solidFill>
                <a:latin typeface="+mn-lt"/>
                <a:ea typeface="+mn-ea"/>
                <a:cs typeface="+mn-cs"/>
              </a:rPr>
              <a:t>Para la grabación de voces y sonidos es posible conectar un micrófono a la</a:t>
            </a:r>
          </a:p>
          <a:p>
            <a:r>
              <a:rPr lang="es-AR" sz="1200" kern="1200" baseline="0" dirty="0" smtClean="0">
                <a:solidFill>
                  <a:schemeClr val="tx1"/>
                </a:solidFill>
                <a:latin typeface="+mn-lt"/>
                <a:ea typeface="+mn-ea"/>
                <a:cs typeface="+mn-cs"/>
              </a:rPr>
              <a:t>mayoría de las tarjetas de sonido que cumplen con las especificaciones MPC. Un</a:t>
            </a:r>
          </a:p>
          <a:p>
            <a:r>
              <a:rPr lang="es-AR" sz="1200" kern="1200" baseline="0" dirty="0" smtClean="0">
                <a:solidFill>
                  <a:schemeClr val="tx1"/>
                </a:solidFill>
                <a:latin typeface="+mn-lt"/>
                <a:ea typeface="+mn-ea"/>
                <a:cs typeface="+mn-cs"/>
              </a:rPr>
              <a:t>buen micrófono para este objetivo, debe reunir las siguientes características:</a:t>
            </a:r>
          </a:p>
          <a:p>
            <a:r>
              <a:rPr lang="es-AR" sz="1200" kern="1200" baseline="0" dirty="0" smtClean="0">
                <a:solidFill>
                  <a:schemeClr val="tx1"/>
                </a:solidFill>
                <a:latin typeface="+mn-lt"/>
                <a:ea typeface="+mn-ea"/>
                <a:cs typeface="+mn-cs"/>
              </a:rPr>
              <a:t>Impedancia: 600 ohmios</a:t>
            </a:r>
          </a:p>
          <a:p>
            <a:r>
              <a:rPr lang="es-AR" sz="1200" kern="1200" baseline="0" dirty="0" smtClean="0">
                <a:solidFill>
                  <a:schemeClr val="tx1"/>
                </a:solidFill>
                <a:latin typeface="+mn-lt"/>
                <a:ea typeface="+mn-ea"/>
                <a:cs typeface="+mn-cs"/>
              </a:rPr>
              <a:t>Sensibilidad: 74 dB o mayor</a:t>
            </a:r>
          </a:p>
          <a:p>
            <a:r>
              <a:rPr lang="es-AR" sz="1200" kern="1200" baseline="0" dirty="0" smtClean="0">
                <a:solidFill>
                  <a:schemeClr val="tx1"/>
                </a:solidFill>
                <a:latin typeface="+mn-lt"/>
                <a:ea typeface="+mn-ea"/>
                <a:cs typeface="+mn-cs"/>
              </a:rPr>
              <a:t>El micrófono suele venir incluido con la tarjeta y, a menos que se quiera</a:t>
            </a:r>
          </a:p>
          <a:p>
            <a:r>
              <a:rPr lang="es-AR" sz="1200" kern="1200" baseline="0" dirty="0" smtClean="0">
                <a:solidFill>
                  <a:schemeClr val="tx1"/>
                </a:solidFill>
                <a:latin typeface="+mn-lt"/>
                <a:ea typeface="+mn-ea"/>
                <a:cs typeface="+mn-cs"/>
              </a:rPr>
              <a:t>realizar grabación profesional, no es necesario adquirir uno demasiado caro.</a:t>
            </a:r>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21</a:t>
            </a:fld>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AR" sz="1200" kern="1200" baseline="0" dirty="0" smtClean="0">
                <a:solidFill>
                  <a:schemeClr val="tx1"/>
                </a:solidFill>
                <a:latin typeface="+mn-lt"/>
                <a:ea typeface="+mn-ea"/>
                <a:cs typeface="+mn-cs"/>
              </a:rPr>
              <a:t>Las bocinas o altavoces son dispositivos tan importantes como la tarjeta de</a:t>
            </a:r>
          </a:p>
          <a:p>
            <a:r>
              <a:rPr lang="es-AR" sz="1200" kern="1200" baseline="0" dirty="0" smtClean="0">
                <a:solidFill>
                  <a:schemeClr val="tx1"/>
                </a:solidFill>
                <a:latin typeface="+mn-lt"/>
                <a:ea typeface="+mn-ea"/>
                <a:cs typeface="+mn-cs"/>
              </a:rPr>
              <a:t>sonido a la hora de disfrutar escuchando música en un ordenador. Existen</a:t>
            </a:r>
          </a:p>
          <a:p>
            <a:r>
              <a:rPr lang="es-AR" sz="1200" kern="1200" baseline="0" dirty="0" smtClean="0">
                <a:solidFill>
                  <a:schemeClr val="tx1"/>
                </a:solidFill>
                <a:latin typeface="+mn-lt"/>
                <a:ea typeface="+mn-ea"/>
                <a:cs typeface="+mn-cs"/>
              </a:rPr>
              <a:t>altavoces de muy diferentes tipos, hace algún tiempo, los altavoces que se</a:t>
            </a:r>
          </a:p>
          <a:p>
            <a:r>
              <a:rPr lang="es-AR" sz="1200" kern="1200" baseline="0" dirty="0" smtClean="0">
                <a:solidFill>
                  <a:schemeClr val="tx1"/>
                </a:solidFill>
                <a:latin typeface="+mn-lt"/>
                <a:ea typeface="+mn-ea"/>
                <a:cs typeface="+mn-cs"/>
              </a:rPr>
              <a:t>utilizaban con un ordenador eran de muy poca potencia (unos 15W), pero a medida</a:t>
            </a:r>
          </a:p>
          <a:p>
            <a:r>
              <a:rPr lang="es-AR" sz="1200" kern="1200" baseline="0" dirty="0" smtClean="0">
                <a:solidFill>
                  <a:schemeClr val="tx1"/>
                </a:solidFill>
                <a:latin typeface="+mn-lt"/>
                <a:ea typeface="+mn-ea"/>
                <a:cs typeface="+mn-cs"/>
              </a:rPr>
              <a:t>que las tarjetas fueron aumentando sus prestaciones y calidad, los altavoces fueron</a:t>
            </a:r>
          </a:p>
          <a:p>
            <a:r>
              <a:rPr lang="es-AR" sz="1200" kern="1200" baseline="0" dirty="0" smtClean="0">
                <a:solidFill>
                  <a:schemeClr val="tx1"/>
                </a:solidFill>
                <a:latin typeface="+mn-lt"/>
                <a:ea typeface="+mn-ea"/>
                <a:cs typeface="+mn-cs"/>
              </a:rPr>
              <a:t>aumentando en consonancia. Los altavoces deben disponer de control de sonido</a:t>
            </a:r>
          </a:p>
          <a:p>
            <a:r>
              <a:rPr lang="es-AR" sz="1200" kern="1200" baseline="0" dirty="0" smtClean="0">
                <a:solidFill>
                  <a:schemeClr val="tx1"/>
                </a:solidFill>
                <a:latin typeface="+mn-lt"/>
                <a:ea typeface="+mn-ea"/>
                <a:cs typeface="+mn-cs"/>
              </a:rPr>
              <a:t>independiente, de nivel de ajuste de agudos/graves y de botón de encendido</a:t>
            </a:r>
          </a:p>
          <a:p>
            <a:r>
              <a:rPr lang="es-AR" sz="1200" kern="1200" baseline="0" dirty="0" smtClean="0">
                <a:solidFill>
                  <a:schemeClr val="tx1"/>
                </a:solidFill>
                <a:latin typeface="+mn-lt"/>
                <a:ea typeface="+mn-ea"/>
                <a:cs typeface="+mn-cs"/>
              </a:rPr>
              <a:t>apagado incorporado.</a:t>
            </a:r>
          </a:p>
          <a:p>
            <a:r>
              <a:rPr lang="es-AR" sz="1200" kern="1200" baseline="0" dirty="0" smtClean="0">
                <a:solidFill>
                  <a:schemeClr val="tx1"/>
                </a:solidFill>
                <a:latin typeface="+mn-lt"/>
                <a:ea typeface="+mn-ea"/>
                <a:cs typeface="+mn-cs"/>
              </a:rPr>
              <a:t>Cuando se instala una tarjeta de sonido, la utilización de altavoces es por</a:t>
            </a:r>
          </a:p>
          <a:p>
            <a:r>
              <a:rPr lang="es-AR" sz="1200" kern="1200" baseline="0" dirty="0" smtClean="0">
                <a:solidFill>
                  <a:schemeClr val="tx1"/>
                </a:solidFill>
                <a:latin typeface="+mn-lt"/>
                <a:ea typeface="+mn-ea"/>
                <a:cs typeface="+mn-cs"/>
              </a:rPr>
              <a:t>supuesto, imprescindible. Aquí se presenta la opción de escoger entre altavoces</a:t>
            </a:r>
          </a:p>
          <a:p>
            <a:r>
              <a:rPr lang="es-AR" sz="1200" kern="1200" baseline="0" dirty="0" smtClean="0">
                <a:solidFill>
                  <a:schemeClr val="tx1"/>
                </a:solidFill>
                <a:latin typeface="+mn-lt"/>
                <a:ea typeface="+mn-ea"/>
                <a:cs typeface="+mn-cs"/>
              </a:rPr>
              <a:t>activos o pasivos. La diferencia básica radica en que los altavoces activos</a:t>
            </a:r>
          </a:p>
          <a:p>
            <a:r>
              <a:rPr lang="es-AR" sz="1200" kern="1200" baseline="0" dirty="0" smtClean="0">
                <a:solidFill>
                  <a:schemeClr val="tx1"/>
                </a:solidFill>
                <a:latin typeface="+mn-lt"/>
                <a:ea typeface="+mn-ea"/>
                <a:cs typeface="+mn-cs"/>
              </a:rPr>
              <a:t>disponen de un amplificador propio y normalmente el volumen se regula</a:t>
            </a:r>
          </a:p>
          <a:p>
            <a:r>
              <a:rPr lang="es-AR" sz="1200" kern="1200" baseline="0" dirty="0" smtClean="0">
                <a:solidFill>
                  <a:schemeClr val="tx1"/>
                </a:solidFill>
                <a:latin typeface="+mn-lt"/>
                <a:ea typeface="+mn-ea"/>
                <a:cs typeface="+mn-cs"/>
              </a:rPr>
              <a:t>directamente en el altavoz.</a:t>
            </a:r>
          </a:p>
          <a:p>
            <a:r>
              <a:rPr lang="es-AR" sz="1200" kern="1200" baseline="0" dirty="0" smtClean="0">
                <a:solidFill>
                  <a:schemeClr val="tx1"/>
                </a:solidFill>
                <a:latin typeface="+mn-lt"/>
                <a:ea typeface="+mn-ea"/>
                <a:cs typeface="+mn-cs"/>
              </a:rPr>
              <a:t>Los altavoces activos, debido a su amplificador propio, tienen que recibir el</a:t>
            </a:r>
          </a:p>
          <a:p>
            <a:r>
              <a:rPr lang="es-AR" sz="1200" kern="1200" baseline="0" dirty="0" smtClean="0">
                <a:solidFill>
                  <a:schemeClr val="tx1"/>
                </a:solidFill>
                <a:latin typeface="+mn-lt"/>
                <a:ea typeface="+mn-ea"/>
                <a:cs typeface="+mn-cs"/>
              </a:rPr>
              <a:t>suministro eléctrico de forma independiente.</a:t>
            </a:r>
          </a:p>
          <a:p>
            <a:r>
              <a:rPr lang="es-AR" sz="1200" kern="1200" baseline="0" dirty="0" smtClean="0">
                <a:solidFill>
                  <a:schemeClr val="tx1"/>
                </a:solidFill>
                <a:latin typeface="+mn-lt"/>
                <a:ea typeface="+mn-ea"/>
                <a:cs typeface="+mn-cs"/>
              </a:rPr>
              <a:t>Los altavoces pasivos reproducen la señal sin más modificaciones. El</a:t>
            </a:r>
          </a:p>
          <a:p>
            <a:r>
              <a:rPr lang="es-AR" sz="1200" kern="1200" baseline="0" dirty="0" smtClean="0">
                <a:solidFill>
                  <a:schemeClr val="tx1"/>
                </a:solidFill>
                <a:latin typeface="+mn-lt"/>
                <a:ea typeface="+mn-ea"/>
                <a:cs typeface="+mn-cs"/>
              </a:rPr>
              <a:t>volumen se regula sólo a través de la tarjeta de sonido.</a:t>
            </a:r>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22</a:t>
            </a:fld>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10000"/>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23</a:t>
            </a:fld>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40000" lnSpcReduction="20000"/>
          </a:bodyPr>
          <a:lstStyle/>
          <a:p>
            <a:r>
              <a:rPr lang="es-AR" sz="1200" kern="1200" baseline="0" dirty="0" smtClean="0">
                <a:solidFill>
                  <a:schemeClr val="tx1"/>
                </a:solidFill>
                <a:latin typeface="+mn-lt"/>
                <a:ea typeface="+mn-ea"/>
                <a:cs typeface="+mn-cs"/>
              </a:rPr>
              <a:t>El monitor es el dispositivo </a:t>
            </a:r>
            <a:r>
              <a:rPr lang="es-AR" sz="1200" kern="1200" baseline="0" dirty="0" smtClean="0">
                <a:solidFill>
                  <a:schemeClr val="tx1"/>
                </a:solidFill>
                <a:latin typeface="+mn-lt"/>
                <a:ea typeface="+mn-ea"/>
                <a:cs typeface="+mn-cs"/>
              </a:rPr>
              <a:t>que permite </a:t>
            </a:r>
            <a:r>
              <a:rPr lang="es-AR" sz="1200" kern="1200" baseline="0" dirty="0" smtClean="0">
                <a:solidFill>
                  <a:schemeClr val="tx1"/>
                </a:solidFill>
                <a:latin typeface="+mn-lt"/>
                <a:ea typeface="+mn-ea"/>
                <a:cs typeface="+mn-cs"/>
              </a:rPr>
              <a:t>visualizar las imágenes y </a:t>
            </a:r>
            <a:r>
              <a:rPr lang="es-AR" sz="1200" kern="1200" baseline="0" dirty="0" smtClean="0">
                <a:solidFill>
                  <a:schemeClr val="tx1"/>
                </a:solidFill>
                <a:latin typeface="+mn-lt"/>
                <a:ea typeface="+mn-ea"/>
                <a:cs typeface="+mn-cs"/>
              </a:rPr>
              <a:t>los textos </a:t>
            </a:r>
            <a:r>
              <a:rPr lang="es-AR" sz="1200" kern="1200" baseline="0" dirty="0" smtClean="0">
                <a:solidFill>
                  <a:schemeClr val="tx1"/>
                </a:solidFill>
                <a:latin typeface="+mn-lt"/>
                <a:ea typeface="+mn-ea"/>
                <a:cs typeface="+mn-cs"/>
              </a:rPr>
              <a:t>en una pantalla. La </a:t>
            </a:r>
            <a:r>
              <a:rPr lang="es-AR" sz="1200" kern="1200" baseline="0" dirty="0" smtClean="0">
                <a:solidFill>
                  <a:schemeClr val="tx1"/>
                </a:solidFill>
                <a:latin typeface="+mn-lt"/>
                <a:ea typeface="+mn-ea"/>
                <a:cs typeface="+mn-cs"/>
              </a:rPr>
              <a:t>característica principal </a:t>
            </a:r>
            <a:r>
              <a:rPr lang="es-AR" sz="1200" kern="1200" baseline="0" dirty="0" smtClean="0">
                <a:solidFill>
                  <a:schemeClr val="tx1"/>
                </a:solidFill>
                <a:latin typeface="+mn-lt"/>
                <a:ea typeface="+mn-ea"/>
                <a:cs typeface="+mn-cs"/>
              </a:rPr>
              <a:t>de un monitor es el tamaño </a:t>
            </a:r>
            <a:r>
              <a:rPr lang="es-AR" sz="1200" kern="1200" baseline="0" dirty="0" smtClean="0">
                <a:solidFill>
                  <a:schemeClr val="tx1"/>
                </a:solidFill>
                <a:latin typeface="+mn-lt"/>
                <a:ea typeface="+mn-ea"/>
                <a:cs typeface="+mn-cs"/>
              </a:rPr>
              <a:t>de su </a:t>
            </a:r>
            <a:r>
              <a:rPr lang="es-AR" sz="1200" kern="1200" baseline="0" dirty="0" smtClean="0">
                <a:solidFill>
                  <a:schemeClr val="tx1"/>
                </a:solidFill>
                <a:latin typeface="+mn-lt"/>
                <a:ea typeface="+mn-ea"/>
                <a:cs typeface="+mn-cs"/>
              </a:rPr>
              <a:t>pantalla, el cual se mide en </a:t>
            </a:r>
            <a:r>
              <a:rPr lang="es-AR" sz="1200" kern="1200" baseline="0" dirty="0" smtClean="0">
                <a:solidFill>
                  <a:schemeClr val="tx1"/>
                </a:solidFill>
                <a:latin typeface="+mn-lt"/>
                <a:ea typeface="+mn-ea"/>
                <a:cs typeface="+mn-cs"/>
              </a:rPr>
              <a:t>pulgadas y </a:t>
            </a:r>
            <a:r>
              <a:rPr lang="es-AR" sz="1200" kern="1200" baseline="0" dirty="0" smtClean="0">
                <a:solidFill>
                  <a:schemeClr val="tx1"/>
                </a:solidFill>
                <a:latin typeface="+mn-lt"/>
                <a:ea typeface="+mn-ea"/>
                <a:cs typeface="+mn-cs"/>
              </a:rPr>
              <a:t>es la diagonal de la pantalla. </a:t>
            </a:r>
            <a:r>
              <a:rPr lang="es-AR" sz="1200" kern="1200" baseline="0" dirty="0" smtClean="0">
                <a:solidFill>
                  <a:schemeClr val="tx1"/>
                </a:solidFill>
                <a:latin typeface="+mn-lt"/>
                <a:ea typeface="+mn-ea"/>
                <a:cs typeface="+mn-cs"/>
              </a:rPr>
              <a:t>Los tamaños </a:t>
            </a:r>
            <a:r>
              <a:rPr lang="es-AR" sz="1200" kern="1200" baseline="0" dirty="0" smtClean="0">
                <a:solidFill>
                  <a:schemeClr val="tx1"/>
                </a:solidFill>
                <a:latin typeface="+mn-lt"/>
                <a:ea typeface="+mn-ea"/>
                <a:cs typeface="+mn-cs"/>
              </a:rPr>
              <a:t>más normales para un </a:t>
            </a:r>
            <a:r>
              <a:rPr lang="es-AR" sz="1200" kern="1200" baseline="0" dirty="0" smtClean="0">
                <a:solidFill>
                  <a:schemeClr val="tx1"/>
                </a:solidFill>
                <a:latin typeface="+mn-lt"/>
                <a:ea typeface="+mn-ea"/>
                <a:cs typeface="+mn-cs"/>
              </a:rPr>
              <a:t>monitor oscilan </a:t>
            </a:r>
            <a:r>
              <a:rPr lang="es-AR" sz="1200" kern="1200" baseline="0" dirty="0" smtClean="0">
                <a:solidFill>
                  <a:schemeClr val="tx1"/>
                </a:solidFill>
                <a:latin typeface="+mn-lt"/>
                <a:ea typeface="+mn-ea"/>
                <a:cs typeface="+mn-cs"/>
              </a:rPr>
              <a:t>entre 14 y 21 pulgadas. </a:t>
            </a:r>
            <a:r>
              <a:rPr lang="es-AR" sz="1200" kern="1200" baseline="0" dirty="0" smtClean="0">
                <a:solidFill>
                  <a:schemeClr val="tx1"/>
                </a:solidFill>
                <a:latin typeface="+mn-lt"/>
                <a:ea typeface="+mn-ea"/>
                <a:cs typeface="+mn-cs"/>
              </a:rPr>
              <a:t>Otra característica </a:t>
            </a:r>
            <a:r>
              <a:rPr lang="es-AR" sz="1200" kern="1200" baseline="0" dirty="0" smtClean="0">
                <a:solidFill>
                  <a:schemeClr val="tx1"/>
                </a:solidFill>
                <a:latin typeface="+mn-lt"/>
                <a:ea typeface="+mn-ea"/>
                <a:cs typeface="+mn-cs"/>
              </a:rPr>
              <a:t>importante es el punto </a:t>
            </a:r>
            <a:r>
              <a:rPr lang="es-AR" sz="1200" kern="1200" baseline="0" dirty="0" smtClean="0">
                <a:solidFill>
                  <a:schemeClr val="tx1"/>
                </a:solidFill>
                <a:latin typeface="+mn-lt"/>
                <a:ea typeface="+mn-ea"/>
                <a:cs typeface="+mn-cs"/>
              </a:rPr>
              <a:t>de imagen</a:t>
            </a:r>
            <a:r>
              <a:rPr lang="es-AR" sz="1200" kern="1200" baseline="0" dirty="0" smtClean="0">
                <a:solidFill>
                  <a:schemeClr val="tx1"/>
                </a:solidFill>
                <a:latin typeface="+mn-lt"/>
                <a:ea typeface="+mn-ea"/>
                <a:cs typeface="+mn-cs"/>
              </a:rPr>
              <a:t>, que es la distancia entre </a:t>
            </a:r>
            <a:r>
              <a:rPr lang="es-AR" sz="1200" kern="1200" baseline="0" dirty="0" smtClean="0">
                <a:solidFill>
                  <a:schemeClr val="tx1"/>
                </a:solidFill>
                <a:latin typeface="+mn-lt"/>
                <a:ea typeface="+mn-ea"/>
                <a:cs typeface="+mn-cs"/>
              </a:rPr>
              <a:t>dos puntos </a:t>
            </a:r>
            <a:r>
              <a:rPr lang="es-AR" sz="1200" kern="1200" baseline="0" dirty="0" smtClean="0">
                <a:solidFill>
                  <a:schemeClr val="tx1"/>
                </a:solidFill>
                <a:latin typeface="+mn-lt"/>
                <a:ea typeface="+mn-ea"/>
                <a:cs typeface="+mn-cs"/>
              </a:rPr>
              <a:t>del mismo color, y cuando </a:t>
            </a:r>
            <a:r>
              <a:rPr lang="es-AR" sz="1200" kern="1200" baseline="0" dirty="0" smtClean="0">
                <a:solidFill>
                  <a:schemeClr val="tx1"/>
                </a:solidFill>
                <a:latin typeface="+mn-lt"/>
                <a:ea typeface="+mn-ea"/>
                <a:cs typeface="+mn-cs"/>
              </a:rPr>
              <a:t>más pequeño </a:t>
            </a:r>
            <a:r>
              <a:rPr lang="es-AR" sz="1200" kern="1200" baseline="0" dirty="0" smtClean="0">
                <a:solidFill>
                  <a:schemeClr val="tx1"/>
                </a:solidFill>
                <a:latin typeface="+mn-lt"/>
                <a:ea typeface="+mn-ea"/>
                <a:cs typeface="+mn-cs"/>
              </a:rPr>
              <a:t>sea mejor (varía entre 0.22 </a:t>
            </a:r>
            <a:r>
              <a:rPr lang="es-AR" sz="1200" kern="1200" baseline="0" dirty="0" smtClean="0">
                <a:solidFill>
                  <a:schemeClr val="tx1"/>
                </a:solidFill>
                <a:latin typeface="+mn-lt"/>
                <a:ea typeface="+mn-ea"/>
                <a:cs typeface="+mn-cs"/>
              </a:rPr>
              <a:t>y 0.31</a:t>
            </a:r>
            <a:r>
              <a:rPr lang="es-AR" sz="1200" kern="1200" baseline="0" dirty="0" smtClean="0">
                <a:solidFill>
                  <a:schemeClr val="tx1"/>
                </a:solidFill>
                <a:latin typeface="+mn-lt"/>
                <a:ea typeface="+mn-ea"/>
                <a:cs typeface="+mn-cs"/>
              </a:rPr>
              <a:t>). También hay que tener en</a:t>
            </a:r>
          </a:p>
          <a:p>
            <a:r>
              <a:rPr lang="es-AR" sz="1200" kern="1200" baseline="0" dirty="0" smtClean="0">
                <a:solidFill>
                  <a:schemeClr val="tx1"/>
                </a:solidFill>
                <a:latin typeface="+mn-lt"/>
                <a:ea typeface="+mn-ea"/>
                <a:cs typeface="+mn-cs"/>
              </a:rPr>
              <a:t>cuenta la frecuencia de barrido </a:t>
            </a:r>
            <a:r>
              <a:rPr lang="es-AR" sz="1200" kern="1200" baseline="0" dirty="0" smtClean="0">
                <a:solidFill>
                  <a:schemeClr val="tx1"/>
                </a:solidFill>
                <a:latin typeface="+mn-lt"/>
                <a:ea typeface="+mn-ea"/>
                <a:cs typeface="+mn-cs"/>
              </a:rPr>
              <a:t>de pantalla</a:t>
            </a:r>
            <a:r>
              <a:rPr lang="es-AR" sz="1200" kern="1200" baseline="0" dirty="0" smtClean="0">
                <a:solidFill>
                  <a:schemeClr val="tx1"/>
                </a:solidFill>
                <a:latin typeface="+mn-lt"/>
                <a:ea typeface="+mn-ea"/>
                <a:cs typeface="+mn-cs"/>
              </a:rPr>
              <a:t>, que representa las veces </a:t>
            </a:r>
            <a:r>
              <a:rPr lang="es-AR" sz="1200" kern="1200" baseline="0" dirty="0" smtClean="0">
                <a:solidFill>
                  <a:schemeClr val="tx1"/>
                </a:solidFill>
                <a:latin typeface="+mn-lt"/>
                <a:ea typeface="+mn-ea"/>
                <a:cs typeface="+mn-cs"/>
              </a:rPr>
              <a:t>por segundo </a:t>
            </a:r>
            <a:r>
              <a:rPr lang="es-AR" sz="1200" kern="1200" baseline="0" dirty="0" smtClean="0">
                <a:solidFill>
                  <a:schemeClr val="tx1"/>
                </a:solidFill>
                <a:latin typeface="+mn-lt"/>
                <a:ea typeface="+mn-ea"/>
                <a:cs typeface="+mn-cs"/>
              </a:rPr>
              <a:t>que refresca la pantalla y si éste </a:t>
            </a:r>
            <a:r>
              <a:rPr lang="es-AR" sz="1200" kern="1200" baseline="0" dirty="0" smtClean="0">
                <a:solidFill>
                  <a:schemeClr val="tx1"/>
                </a:solidFill>
                <a:latin typeface="+mn-lt"/>
                <a:ea typeface="+mn-ea"/>
                <a:cs typeface="+mn-cs"/>
              </a:rPr>
              <a:t>se  produce </a:t>
            </a:r>
            <a:r>
              <a:rPr lang="es-AR" sz="1200" kern="1200" baseline="0" dirty="0" smtClean="0">
                <a:solidFill>
                  <a:schemeClr val="tx1"/>
                </a:solidFill>
                <a:latin typeface="+mn-lt"/>
                <a:ea typeface="+mn-ea"/>
                <a:cs typeface="+mn-cs"/>
              </a:rPr>
              <a:t>de una forma entrelazada </a:t>
            </a:r>
            <a:r>
              <a:rPr lang="es-AR" sz="1200" kern="1200" baseline="0" dirty="0" smtClean="0">
                <a:solidFill>
                  <a:schemeClr val="tx1"/>
                </a:solidFill>
                <a:latin typeface="+mn-lt"/>
                <a:ea typeface="+mn-ea"/>
                <a:cs typeface="+mn-cs"/>
              </a:rPr>
              <a:t>o no</a:t>
            </a:r>
            <a:r>
              <a:rPr lang="es-AR" sz="1200" kern="1200" baseline="0" dirty="0" smtClean="0">
                <a:solidFill>
                  <a:schemeClr val="tx1"/>
                </a:solidFill>
                <a:latin typeface="+mn-lt"/>
                <a:ea typeface="+mn-ea"/>
                <a:cs typeface="+mn-cs"/>
              </a:rPr>
              <a:t>. Esta segunda opción (no entrelazada) es mucho mejor.</a:t>
            </a:r>
          </a:p>
          <a:p>
            <a:r>
              <a:rPr lang="es-AR" sz="1200" b="1" kern="1200" baseline="0" dirty="0" smtClean="0">
                <a:solidFill>
                  <a:schemeClr val="tx1"/>
                </a:solidFill>
                <a:latin typeface="+mn-lt"/>
                <a:ea typeface="+mn-ea"/>
                <a:cs typeface="+mn-cs"/>
              </a:rPr>
              <a:t>Funcionamiento</a:t>
            </a:r>
            <a:endParaRPr lang="es-AR" sz="1200" b="1" kern="1200" baseline="0" dirty="0" smtClean="0">
              <a:solidFill>
                <a:schemeClr val="tx1"/>
              </a:solidFill>
              <a:latin typeface="+mn-lt"/>
              <a:ea typeface="+mn-ea"/>
              <a:cs typeface="+mn-cs"/>
            </a:endParaRPr>
          </a:p>
          <a:p>
            <a:endParaRPr lang="es-AR" sz="1200" b="1" kern="1200" baseline="0" dirty="0" smtClean="0">
              <a:solidFill>
                <a:schemeClr val="tx1"/>
              </a:solidFill>
              <a:latin typeface="+mn-lt"/>
              <a:ea typeface="+mn-ea"/>
              <a:cs typeface="+mn-cs"/>
            </a:endParaRPr>
          </a:p>
          <a:p>
            <a:r>
              <a:rPr lang="es-AR" sz="1200" b="1" kern="1200" baseline="0" dirty="0" smtClean="0">
                <a:solidFill>
                  <a:schemeClr val="tx1"/>
                </a:solidFill>
                <a:latin typeface="+mn-lt"/>
                <a:ea typeface="+mn-ea"/>
                <a:cs typeface="+mn-cs"/>
              </a:rPr>
              <a:t>1) La tarjeta </a:t>
            </a:r>
            <a:r>
              <a:rPr lang="es-AR" sz="1200" b="1" kern="1200" baseline="0" dirty="0" smtClean="0">
                <a:solidFill>
                  <a:schemeClr val="tx1"/>
                </a:solidFill>
                <a:latin typeface="+mn-lt"/>
                <a:ea typeface="+mn-ea"/>
                <a:cs typeface="+mn-cs"/>
              </a:rPr>
              <a:t>recibe señales digitales de la computadora y las traduce en </a:t>
            </a:r>
            <a:r>
              <a:rPr lang="es-AR" sz="1200" b="1" kern="1200" baseline="0" dirty="0" smtClean="0">
                <a:solidFill>
                  <a:schemeClr val="tx1"/>
                </a:solidFill>
                <a:latin typeface="+mn-lt"/>
                <a:ea typeface="+mn-ea"/>
                <a:cs typeface="+mn-cs"/>
              </a:rPr>
              <a:t>tres </a:t>
            </a:r>
            <a:r>
              <a:rPr lang="es-AR" sz="1200" kern="1200" baseline="0" dirty="0" smtClean="0">
                <a:solidFill>
                  <a:schemeClr val="tx1"/>
                </a:solidFill>
                <a:latin typeface="+mn-lt"/>
                <a:ea typeface="+mn-ea"/>
                <a:cs typeface="+mn-cs"/>
              </a:rPr>
              <a:t>niveles </a:t>
            </a:r>
            <a:r>
              <a:rPr lang="es-AR" sz="1200" kern="1200" baseline="0" dirty="0" smtClean="0">
                <a:solidFill>
                  <a:schemeClr val="tx1"/>
                </a:solidFill>
                <a:latin typeface="+mn-lt"/>
                <a:ea typeface="+mn-ea"/>
                <a:cs typeface="+mn-cs"/>
              </a:rPr>
              <a:t>de voltaje diferentes, uno para cada color (rojo, verde y azul).</a:t>
            </a:r>
          </a:p>
          <a:p>
            <a:r>
              <a:rPr lang="es-AR" sz="1200" b="1" kern="1200" baseline="0" dirty="0" smtClean="0">
                <a:solidFill>
                  <a:schemeClr val="tx1"/>
                </a:solidFill>
                <a:latin typeface="+mn-lt"/>
                <a:ea typeface="+mn-ea"/>
                <a:cs typeface="+mn-cs"/>
              </a:rPr>
              <a:t>2)Las </a:t>
            </a:r>
            <a:r>
              <a:rPr lang="es-AR" sz="1200" b="1" kern="1200" baseline="0" dirty="0" smtClean="0">
                <a:solidFill>
                  <a:schemeClr val="tx1"/>
                </a:solidFill>
                <a:latin typeface="+mn-lt"/>
                <a:ea typeface="+mn-ea"/>
                <a:cs typeface="+mn-cs"/>
              </a:rPr>
              <a:t>señales llegan a tres cañones de electrones situados detrás del tubo de rayos</a:t>
            </a:r>
          </a:p>
          <a:p>
            <a:r>
              <a:rPr lang="es-AR" sz="1200" kern="1200" baseline="0" dirty="0" smtClean="0">
                <a:solidFill>
                  <a:schemeClr val="tx1"/>
                </a:solidFill>
                <a:latin typeface="+mn-lt"/>
                <a:ea typeface="+mn-ea"/>
                <a:cs typeface="+mn-cs"/>
              </a:rPr>
              <a:t>catódicos</a:t>
            </a:r>
            <a:r>
              <a:rPr lang="es-AR" sz="1200" kern="1200" baseline="0" dirty="0" smtClean="0">
                <a:solidFill>
                  <a:schemeClr val="tx1"/>
                </a:solidFill>
                <a:latin typeface="+mn-lt"/>
                <a:ea typeface="+mn-ea"/>
                <a:cs typeface="+mn-cs"/>
              </a:rPr>
              <a:t>, que expulsan una corriente de electrones proporcional al nivel </a:t>
            </a:r>
            <a:r>
              <a:rPr lang="es-AR" sz="1200" kern="1200" baseline="0" dirty="0" smtClean="0">
                <a:solidFill>
                  <a:schemeClr val="tx1"/>
                </a:solidFill>
                <a:latin typeface="+mn-lt"/>
                <a:ea typeface="+mn-ea"/>
                <a:cs typeface="+mn-cs"/>
              </a:rPr>
              <a:t>de voltaje</a:t>
            </a:r>
            <a:r>
              <a:rPr lang="es-AR" sz="1200" kern="1200" baseline="0" dirty="0" smtClean="0">
                <a:solidFill>
                  <a:schemeClr val="tx1"/>
                </a:solidFill>
                <a:latin typeface="+mn-lt"/>
                <a:ea typeface="+mn-ea"/>
                <a:cs typeface="+mn-cs"/>
              </a:rPr>
              <a:t>.</a:t>
            </a:r>
          </a:p>
          <a:p>
            <a:r>
              <a:rPr lang="es-AR" sz="1200" b="1" kern="1200" baseline="0" dirty="0" smtClean="0">
                <a:solidFill>
                  <a:schemeClr val="tx1"/>
                </a:solidFill>
                <a:latin typeface="+mn-lt"/>
                <a:ea typeface="+mn-ea"/>
                <a:cs typeface="+mn-cs"/>
              </a:rPr>
              <a:t>3. Los electrones son enfocados en</a:t>
            </a:r>
          </a:p>
          <a:p>
            <a:r>
              <a:rPr lang="es-AR" sz="1200" kern="1200" baseline="0" dirty="0" smtClean="0">
                <a:solidFill>
                  <a:schemeClr val="tx1"/>
                </a:solidFill>
                <a:latin typeface="+mn-lt"/>
                <a:ea typeface="+mn-ea"/>
                <a:cs typeface="+mn-cs"/>
              </a:rPr>
              <a:t>varios puntos de luz (punto de</a:t>
            </a:r>
          </a:p>
          <a:p>
            <a:r>
              <a:rPr lang="es-AR" sz="1200" kern="1200" baseline="0" dirty="0" smtClean="0">
                <a:solidFill>
                  <a:schemeClr val="tx1"/>
                </a:solidFill>
                <a:latin typeface="+mn-lt"/>
                <a:ea typeface="+mn-ea"/>
                <a:cs typeface="+mn-cs"/>
              </a:rPr>
              <a:t>pantalla) al pasar a través de un</a:t>
            </a:r>
          </a:p>
          <a:p>
            <a:r>
              <a:rPr lang="es-AR" sz="1200" kern="1200" baseline="0" dirty="0" smtClean="0">
                <a:solidFill>
                  <a:schemeClr val="tx1"/>
                </a:solidFill>
                <a:latin typeface="+mn-lt"/>
                <a:ea typeface="+mn-ea"/>
                <a:cs typeface="+mn-cs"/>
              </a:rPr>
              <a:t>filtro llamado máscara de</a:t>
            </a:r>
          </a:p>
          <a:p>
            <a:r>
              <a:rPr lang="es-AR" sz="1200" kern="1200" baseline="0" dirty="0" smtClean="0">
                <a:solidFill>
                  <a:schemeClr val="tx1"/>
                </a:solidFill>
                <a:latin typeface="+mn-lt"/>
                <a:ea typeface="+mn-ea"/>
                <a:cs typeface="+mn-cs"/>
              </a:rPr>
              <a:t>sombra, formando una </a:t>
            </a:r>
            <a:r>
              <a:rPr lang="es-AR" sz="1200" kern="1200" baseline="0" dirty="0" err="1" smtClean="0">
                <a:solidFill>
                  <a:schemeClr val="tx1"/>
                </a:solidFill>
                <a:latin typeface="+mn-lt"/>
                <a:ea typeface="+mn-ea"/>
                <a:cs typeface="+mn-cs"/>
              </a:rPr>
              <a:t>matríz</a:t>
            </a:r>
            <a:r>
              <a:rPr lang="es-AR" sz="1200" kern="1200" baseline="0" dirty="0" smtClean="0">
                <a:solidFill>
                  <a:schemeClr val="tx1"/>
                </a:solidFill>
                <a:latin typeface="+mn-lt"/>
                <a:ea typeface="+mn-ea"/>
                <a:cs typeface="+mn-cs"/>
              </a:rPr>
              <a:t>.</a:t>
            </a:r>
          </a:p>
          <a:p>
            <a:r>
              <a:rPr lang="es-AR" sz="1200" b="1" kern="1200" baseline="0" dirty="0" smtClean="0">
                <a:solidFill>
                  <a:schemeClr val="tx1"/>
                </a:solidFill>
                <a:latin typeface="+mn-lt"/>
                <a:ea typeface="+mn-ea"/>
                <a:cs typeface="+mn-cs"/>
              </a:rPr>
              <a:t>4. Por último, los electrones</a:t>
            </a:r>
          </a:p>
          <a:p>
            <a:r>
              <a:rPr lang="es-AR" sz="1200" kern="1200" baseline="0" dirty="0" smtClean="0">
                <a:solidFill>
                  <a:schemeClr val="tx1"/>
                </a:solidFill>
                <a:latin typeface="+mn-lt"/>
                <a:ea typeface="+mn-ea"/>
                <a:cs typeface="+mn-cs"/>
              </a:rPr>
              <a:t>golpean contra un revestimiento</a:t>
            </a:r>
          </a:p>
          <a:p>
            <a:r>
              <a:rPr lang="es-AR" sz="1200" kern="1200" baseline="0" dirty="0" smtClean="0">
                <a:solidFill>
                  <a:schemeClr val="tx1"/>
                </a:solidFill>
                <a:latin typeface="+mn-lt"/>
                <a:ea typeface="+mn-ea"/>
                <a:cs typeface="+mn-cs"/>
              </a:rPr>
              <a:t>de fósforo que se ilumina por el</a:t>
            </a:r>
          </a:p>
          <a:p>
            <a:r>
              <a:rPr lang="es-AR" sz="1200" kern="1200" baseline="0" dirty="0" smtClean="0">
                <a:solidFill>
                  <a:schemeClr val="tx1"/>
                </a:solidFill>
                <a:latin typeface="+mn-lt"/>
                <a:ea typeface="+mn-ea"/>
                <a:cs typeface="+mn-cs"/>
              </a:rPr>
              <a:t>impacto. Existen tres niveles de</a:t>
            </a:r>
          </a:p>
          <a:p>
            <a:r>
              <a:rPr lang="es-AR" sz="1200" kern="1200" baseline="0" dirty="0" smtClean="0">
                <a:solidFill>
                  <a:schemeClr val="tx1"/>
                </a:solidFill>
                <a:latin typeface="+mn-lt"/>
                <a:ea typeface="+mn-ea"/>
                <a:cs typeface="+mn-cs"/>
              </a:rPr>
              <a:t>fósforo diferentes (rojo, verde y</a:t>
            </a:r>
          </a:p>
          <a:p>
            <a:r>
              <a:rPr lang="es-AR" sz="1200" kern="1200" baseline="0" dirty="0" smtClean="0">
                <a:solidFill>
                  <a:schemeClr val="tx1"/>
                </a:solidFill>
                <a:latin typeface="+mn-lt"/>
                <a:ea typeface="+mn-ea"/>
                <a:cs typeface="+mn-cs"/>
              </a:rPr>
              <a:t>azul).</a:t>
            </a:r>
          </a:p>
          <a:p>
            <a:r>
              <a:rPr lang="es-AR" sz="1200" b="1" kern="1200" baseline="0" dirty="0" smtClean="0">
                <a:solidFill>
                  <a:schemeClr val="tx1"/>
                </a:solidFill>
                <a:latin typeface="+mn-lt"/>
                <a:ea typeface="+mn-ea"/>
                <a:cs typeface="+mn-cs"/>
              </a:rPr>
              <a:t>El monitor y la pantalla</a:t>
            </a:r>
          </a:p>
          <a:p>
            <a:r>
              <a:rPr lang="es-AR" sz="1200" kern="1200" baseline="0" dirty="0" smtClean="0">
                <a:solidFill>
                  <a:schemeClr val="tx1"/>
                </a:solidFill>
                <a:latin typeface="+mn-lt"/>
                <a:ea typeface="+mn-ea"/>
                <a:cs typeface="+mn-cs"/>
              </a:rPr>
              <a:t>Podemos seleccionar distintas propiedades multimedia desde el Panel de</a:t>
            </a:r>
          </a:p>
          <a:p>
            <a:r>
              <a:rPr lang="es-AR" sz="1200" kern="1200" baseline="0" dirty="0" smtClean="0">
                <a:solidFill>
                  <a:schemeClr val="tx1"/>
                </a:solidFill>
                <a:latin typeface="+mn-lt"/>
                <a:ea typeface="+mn-ea"/>
                <a:cs typeface="+mn-cs"/>
              </a:rPr>
              <a:t>control de Windows, tanto en la versión 95 como en la 98. Haciendo doble clic</a:t>
            </a:r>
          </a:p>
          <a:p>
            <a:r>
              <a:rPr lang="es-AR" sz="1200" kern="1200" baseline="0" dirty="0" smtClean="0">
                <a:solidFill>
                  <a:schemeClr val="tx1"/>
                </a:solidFill>
                <a:latin typeface="+mn-lt"/>
                <a:ea typeface="+mn-ea"/>
                <a:cs typeface="+mn-cs"/>
              </a:rPr>
              <a:t>sobre el icono Pantalla se desplegará una ventana en la que podemos elegir las</a:t>
            </a:r>
          </a:p>
          <a:p>
            <a:r>
              <a:rPr lang="es-AR" sz="1200" kern="1200" baseline="0" dirty="0" smtClean="0">
                <a:solidFill>
                  <a:schemeClr val="tx1"/>
                </a:solidFill>
                <a:latin typeface="+mn-lt"/>
                <a:ea typeface="+mn-ea"/>
                <a:cs typeface="+mn-cs"/>
              </a:rPr>
              <a:t>propiedades de la pantalla (monitor y tarjeta gráfica), así como la apariencia de</a:t>
            </a:r>
          </a:p>
          <a:p>
            <a:r>
              <a:rPr lang="es-AR" sz="1200" kern="1200" baseline="0" dirty="0" smtClean="0">
                <a:solidFill>
                  <a:schemeClr val="tx1"/>
                </a:solidFill>
                <a:latin typeface="+mn-lt"/>
                <a:ea typeface="+mn-ea"/>
                <a:cs typeface="+mn-cs"/>
              </a:rPr>
              <a:t>Windows. Se pueden configurar las siguientes opciones: Fondo, Protector de</a:t>
            </a:r>
          </a:p>
          <a:p>
            <a:r>
              <a:rPr lang="es-AR" sz="1200" kern="1200" baseline="0" dirty="0" smtClean="0">
                <a:solidFill>
                  <a:schemeClr val="tx1"/>
                </a:solidFill>
                <a:latin typeface="+mn-lt"/>
                <a:ea typeface="+mn-ea"/>
                <a:cs typeface="+mn-cs"/>
              </a:rPr>
              <a:t>pantalla, Apariencia, Web (ésta es una </a:t>
            </a:r>
            <a:r>
              <a:rPr lang="es-AR" sz="1200" kern="1200" baseline="0" dirty="0" err="1" smtClean="0">
                <a:solidFill>
                  <a:schemeClr val="tx1"/>
                </a:solidFill>
                <a:latin typeface="+mn-lt"/>
                <a:ea typeface="+mn-ea"/>
                <a:cs typeface="+mn-cs"/>
              </a:rPr>
              <a:t>caracteristica</a:t>
            </a:r>
            <a:r>
              <a:rPr lang="es-AR" sz="1200" kern="1200" baseline="0" dirty="0" smtClean="0">
                <a:solidFill>
                  <a:schemeClr val="tx1"/>
                </a:solidFill>
                <a:latin typeface="+mn-lt"/>
                <a:ea typeface="+mn-ea"/>
                <a:cs typeface="+mn-cs"/>
              </a:rPr>
              <a:t> de Windows 98 o de</a:t>
            </a:r>
          </a:p>
          <a:p>
            <a:r>
              <a:rPr lang="es-AR" sz="1200" kern="1200" baseline="0" dirty="0" smtClean="0">
                <a:solidFill>
                  <a:schemeClr val="tx1"/>
                </a:solidFill>
                <a:latin typeface="+mn-lt"/>
                <a:ea typeface="+mn-ea"/>
                <a:cs typeface="+mn-cs"/>
              </a:rPr>
              <a:t>Windows 95 si se incluye Active Desktop, que permite que las ventanas tengan</a:t>
            </a:r>
          </a:p>
          <a:p>
            <a:r>
              <a:rPr lang="es-AR" sz="1200" kern="1200" baseline="0" dirty="0" smtClean="0">
                <a:solidFill>
                  <a:schemeClr val="tx1"/>
                </a:solidFill>
                <a:latin typeface="+mn-lt"/>
                <a:ea typeface="+mn-ea"/>
                <a:cs typeface="+mn-cs"/>
              </a:rPr>
              <a:t>forma de página Web).</a:t>
            </a:r>
          </a:p>
          <a:p>
            <a:r>
              <a:rPr lang="es-AR" sz="1200" kern="1200" baseline="0" dirty="0" smtClean="0">
                <a:solidFill>
                  <a:schemeClr val="tx1"/>
                </a:solidFill>
                <a:latin typeface="+mn-lt"/>
                <a:ea typeface="+mn-ea"/>
                <a:cs typeface="+mn-cs"/>
              </a:rPr>
              <a:t>En la pestaña Configuración podemos elegir el número de colores y el</a:t>
            </a:r>
          </a:p>
          <a:p>
            <a:r>
              <a:rPr lang="es-AR" sz="1200" kern="1200" baseline="0" dirty="0" smtClean="0">
                <a:solidFill>
                  <a:schemeClr val="tx1"/>
                </a:solidFill>
                <a:latin typeface="+mn-lt"/>
                <a:ea typeface="+mn-ea"/>
                <a:cs typeface="+mn-cs"/>
              </a:rPr>
              <a:t>tamaño de pantalla con que queremos que se visualice la ventana de Windows.</a:t>
            </a:r>
          </a:p>
          <a:p>
            <a:r>
              <a:rPr lang="es-AR" sz="1200" kern="1200" baseline="0" dirty="0" smtClean="0">
                <a:solidFill>
                  <a:schemeClr val="tx1"/>
                </a:solidFill>
                <a:latin typeface="+mn-lt"/>
                <a:ea typeface="+mn-ea"/>
                <a:cs typeface="+mn-cs"/>
              </a:rPr>
              <a:t>Debe ir acorde con el tamaño del monitor y con la potencia de la tarjeta gráfica.</a:t>
            </a:r>
          </a:p>
          <a:p>
            <a:r>
              <a:rPr lang="es-AR" sz="1200" kern="1200" baseline="0" dirty="0" smtClean="0">
                <a:solidFill>
                  <a:schemeClr val="tx1"/>
                </a:solidFill>
                <a:latin typeface="+mn-lt"/>
                <a:ea typeface="+mn-ea"/>
                <a:cs typeface="+mn-cs"/>
              </a:rPr>
              <a:t>En la siguiente tabla se presentan algunas opciones recomendables:</a:t>
            </a:r>
          </a:p>
          <a:p>
            <a:endParaRPr lang="es-ES_tradnl" sz="1200" kern="1200" baseline="0" dirty="0" smtClean="0">
              <a:solidFill>
                <a:schemeClr val="tx1"/>
              </a:solidFill>
              <a:latin typeface="+mn-lt"/>
              <a:ea typeface="+mn-ea"/>
              <a:cs typeface="+mn-cs"/>
            </a:endParaRPr>
          </a:p>
          <a:p>
            <a:r>
              <a:rPr lang="es-AR" sz="1200" b="1" kern="1200" baseline="0" dirty="0" smtClean="0">
                <a:solidFill>
                  <a:schemeClr val="tx1"/>
                </a:solidFill>
                <a:latin typeface="+mn-lt"/>
                <a:ea typeface="+mn-ea"/>
                <a:cs typeface="+mn-cs"/>
              </a:rPr>
              <a:t>Tamaño del</a:t>
            </a:r>
          </a:p>
          <a:p>
            <a:r>
              <a:rPr lang="es-AR" sz="1200" b="1" kern="1200" baseline="0" dirty="0" smtClean="0">
                <a:solidFill>
                  <a:schemeClr val="tx1"/>
                </a:solidFill>
                <a:latin typeface="+mn-lt"/>
                <a:ea typeface="+mn-ea"/>
                <a:cs typeface="+mn-cs"/>
              </a:rPr>
              <a:t>monitor</a:t>
            </a:r>
          </a:p>
          <a:p>
            <a:r>
              <a:rPr lang="es-AR" sz="1200" b="1" kern="1200" baseline="0" dirty="0" smtClean="0">
                <a:solidFill>
                  <a:schemeClr val="tx1"/>
                </a:solidFill>
                <a:latin typeface="+mn-lt"/>
                <a:ea typeface="+mn-ea"/>
                <a:cs typeface="+mn-cs"/>
              </a:rPr>
              <a:t>Memoria</a:t>
            </a:r>
          </a:p>
          <a:p>
            <a:r>
              <a:rPr lang="es-AR" sz="1200" b="1" kern="1200" baseline="0" dirty="0" smtClean="0">
                <a:solidFill>
                  <a:schemeClr val="tx1"/>
                </a:solidFill>
                <a:latin typeface="+mn-lt"/>
                <a:ea typeface="+mn-ea"/>
                <a:cs typeface="+mn-cs"/>
              </a:rPr>
              <a:t>tarjeta gráfica</a:t>
            </a:r>
          </a:p>
          <a:p>
            <a:r>
              <a:rPr lang="es-AR" sz="1200" b="1" kern="1200" baseline="0" dirty="0" smtClean="0">
                <a:solidFill>
                  <a:schemeClr val="tx1"/>
                </a:solidFill>
                <a:latin typeface="+mn-lt"/>
                <a:ea typeface="+mn-ea"/>
                <a:cs typeface="+mn-cs"/>
              </a:rPr>
              <a:t>Tamaño de pantalla No. De colores Fuentes</a:t>
            </a:r>
          </a:p>
          <a:p>
            <a:r>
              <a:rPr lang="es-AR" sz="1200" kern="1200" baseline="0" dirty="0" smtClean="0">
                <a:solidFill>
                  <a:schemeClr val="tx1"/>
                </a:solidFill>
                <a:latin typeface="+mn-lt"/>
                <a:ea typeface="+mn-ea"/>
                <a:cs typeface="+mn-cs"/>
              </a:rPr>
              <a:t>14” o 15” 1 Mb 640x480 16 bits Pequeñas</a:t>
            </a:r>
          </a:p>
          <a:p>
            <a:r>
              <a:rPr lang="es-AR" sz="1200" kern="1200" baseline="0" dirty="0" smtClean="0">
                <a:solidFill>
                  <a:schemeClr val="tx1"/>
                </a:solidFill>
                <a:latin typeface="+mn-lt"/>
                <a:ea typeface="+mn-ea"/>
                <a:cs typeface="+mn-cs"/>
              </a:rPr>
              <a:t>1 Mb 800x600 256 colores Grandes</a:t>
            </a:r>
          </a:p>
          <a:p>
            <a:r>
              <a:rPr lang="es-AR" sz="1200" kern="1200" baseline="0" dirty="0" smtClean="0">
                <a:solidFill>
                  <a:schemeClr val="tx1"/>
                </a:solidFill>
                <a:latin typeface="+mn-lt"/>
                <a:ea typeface="+mn-ea"/>
                <a:cs typeface="+mn-cs"/>
              </a:rPr>
              <a:t>2 Mb 640x480 24 bits Pequeñas</a:t>
            </a:r>
          </a:p>
          <a:p>
            <a:r>
              <a:rPr lang="es-AR" sz="1200" kern="1200" baseline="0" dirty="0" smtClean="0">
                <a:solidFill>
                  <a:schemeClr val="tx1"/>
                </a:solidFill>
                <a:latin typeface="+mn-lt"/>
                <a:ea typeface="+mn-ea"/>
                <a:cs typeface="+mn-cs"/>
              </a:rPr>
              <a:t>2 Mb 800x600 16 bits Grandes</a:t>
            </a:r>
          </a:p>
          <a:p>
            <a:r>
              <a:rPr lang="es-AR" sz="1200" kern="1200" baseline="0" dirty="0" smtClean="0">
                <a:solidFill>
                  <a:schemeClr val="tx1"/>
                </a:solidFill>
                <a:latin typeface="+mn-lt"/>
                <a:ea typeface="+mn-ea"/>
                <a:cs typeface="+mn-cs"/>
              </a:rPr>
              <a:t>4 Mb 800x600 24 bits Grandes</a:t>
            </a:r>
          </a:p>
          <a:p>
            <a:r>
              <a:rPr lang="es-AR" sz="1200" kern="1200" baseline="0" dirty="0" smtClean="0">
                <a:solidFill>
                  <a:schemeClr val="tx1"/>
                </a:solidFill>
                <a:latin typeface="+mn-lt"/>
                <a:ea typeface="+mn-ea"/>
                <a:cs typeface="+mn-cs"/>
              </a:rPr>
              <a:t>17” 2 Mb 800x600 24 bits Pequeñas</a:t>
            </a:r>
          </a:p>
          <a:p>
            <a:r>
              <a:rPr lang="es-AR" sz="1200" kern="1200" baseline="0" dirty="0" smtClean="0">
                <a:solidFill>
                  <a:schemeClr val="tx1"/>
                </a:solidFill>
                <a:latin typeface="+mn-lt"/>
                <a:ea typeface="+mn-ea"/>
                <a:cs typeface="+mn-cs"/>
              </a:rPr>
              <a:t>2 Mb 1024x768 16 bits Grandes</a:t>
            </a:r>
          </a:p>
          <a:p>
            <a:r>
              <a:rPr lang="es-AR" sz="1200" kern="1200" baseline="0" dirty="0" smtClean="0">
                <a:solidFill>
                  <a:schemeClr val="tx1"/>
                </a:solidFill>
                <a:latin typeface="+mn-lt"/>
                <a:ea typeface="+mn-ea"/>
                <a:cs typeface="+mn-cs"/>
              </a:rPr>
              <a:t>4 Mb 1024x768 24 bits Grandes</a:t>
            </a:r>
          </a:p>
          <a:p>
            <a:r>
              <a:rPr lang="es-AR" sz="1200" kern="1200" baseline="0" dirty="0" smtClean="0">
                <a:solidFill>
                  <a:schemeClr val="tx1"/>
                </a:solidFill>
                <a:latin typeface="+mn-lt"/>
                <a:ea typeface="+mn-ea"/>
                <a:cs typeface="+mn-cs"/>
              </a:rPr>
              <a:t>21” 4 Mb 1024x768 24 bits Grandes</a:t>
            </a:r>
          </a:p>
          <a:p>
            <a:r>
              <a:rPr lang="es-AR" sz="1200" kern="1200" baseline="0" dirty="0" smtClean="0">
                <a:solidFill>
                  <a:schemeClr val="tx1"/>
                </a:solidFill>
                <a:latin typeface="+mn-lt"/>
                <a:ea typeface="+mn-ea"/>
                <a:cs typeface="+mn-cs"/>
              </a:rPr>
              <a:t>8 Mb 1280x1024 16 bits Grandes</a:t>
            </a:r>
          </a:p>
          <a:p>
            <a:r>
              <a:rPr lang="es-AR" sz="1200" kern="1200" baseline="0" dirty="0" smtClean="0">
                <a:solidFill>
                  <a:schemeClr val="tx1"/>
                </a:solidFill>
                <a:latin typeface="+mn-lt"/>
                <a:ea typeface="+mn-ea"/>
                <a:cs typeface="+mn-cs"/>
              </a:rPr>
              <a:t>8 Mb 1280x1024 24 bits Grandes</a:t>
            </a:r>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24</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70000" lnSpcReduction="20000"/>
          </a:bodyPr>
          <a:lstStyle/>
          <a:p>
            <a:r>
              <a:rPr lang="es-AR" sz="1200" kern="1200" baseline="0" dirty="0" smtClean="0">
                <a:solidFill>
                  <a:schemeClr val="tx1"/>
                </a:solidFill>
                <a:latin typeface="+mn-lt"/>
                <a:ea typeface="+mn-ea"/>
                <a:cs typeface="+mn-cs"/>
              </a:rPr>
              <a:t>La tarjeta de sonido es el dispositivo que permite reproducir y digitalizar  sonido en un ordenador. Las tarjetas de sonido constan, entre otras cosas, de</a:t>
            </a:r>
          </a:p>
          <a:p>
            <a:r>
              <a:rPr lang="es-AR" sz="1200" kern="1200" baseline="0" dirty="0" smtClean="0">
                <a:solidFill>
                  <a:schemeClr val="tx1"/>
                </a:solidFill>
                <a:latin typeface="+mn-lt"/>
                <a:ea typeface="+mn-ea"/>
                <a:cs typeface="+mn-cs"/>
              </a:rPr>
              <a:t>convertidores. El primero se conoce como ADC y se encarga de convertir el sonido analógico en información digital comprensible por el ordenador. El</a:t>
            </a:r>
          </a:p>
          <a:p>
            <a:r>
              <a:rPr lang="es-AR" sz="1200" kern="1200" baseline="0" dirty="0" smtClean="0">
                <a:solidFill>
                  <a:schemeClr val="tx1"/>
                </a:solidFill>
                <a:latin typeface="+mn-lt"/>
                <a:ea typeface="+mn-ea"/>
                <a:cs typeface="+mn-cs"/>
              </a:rPr>
              <a:t>segundo es el conversor DAC y realiza la conversión inversa, es decir, convierte la información digital en sonido que posteriormente es amplificado para poder ser escuchado.</a:t>
            </a:r>
          </a:p>
          <a:p>
            <a:endParaRPr lang="es-AR" sz="1200" b="1" kern="1200" baseline="0" dirty="0" smtClean="0">
              <a:solidFill>
                <a:schemeClr val="tx1"/>
              </a:solidFill>
              <a:latin typeface="+mn-lt"/>
              <a:ea typeface="+mn-ea"/>
              <a:cs typeface="+mn-cs"/>
            </a:endParaRPr>
          </a:p>
          <a:p>
            <a:r>
              <a:rPr lang="es-AR" sz="1200" b="1" kern="1200" baseline="0" dirty="0" smtClean="0">
                <a:solidFill>
                  <a:schemeClr val="tx1"/>
                </a:solidFill>
                <a:latin typeface="+mn-lt"/>
                <a:ea typeface="+mn-ea"/>
                <a:cs typeface="+mn-cs"/>
              </a:rPr>
              <a:t>Conexiones.- Las principales conexiones que suelen incluir una tarjeta de sonido</a:t>
            </a:r>
          </a:p>
          <a:p>
            <a:r>
              <a:rPr lang="es-AR" sz="1200" kern="1200" baseline="0" dirty="0" smtClean="0">
                <a:solidFill>
                  <a:schemeClr val="tx1"/>
                </a:solidFill>
                <a:latin typeface="+mn-lt"/>
                <a:ea typeface="+mn-ea"/>
                <a:cs typeface="+mn-cs"/>
              </a:rPr>
              <a:t>son:</a:t>
            </a:r>
          </a:p>
          <a:p>
            <a:endParaRPr lang="es-AR" sz="1200" b="1" kern="1200" baseline="0" dirty="0" smtClean="0">
              <a:solidFill>
                <a:schemeClr val="tx1"/>
              </a:solidFill>
              <a:latin typeface="+mn-lt"/>
              <a:ea typeface="+mn-ea"/>
              <a:cs typeface="+mn-cs"/>
            </a:endParaRPr>
          </a:p>
          <a:p>
            <a:r>
              <a:rPr lang="es-AR" sz="1200" b="1" kern="1200" baseline="0" dirty="0" smtClean="0">
                <a:solidFill>
                  <a:schemeClr val="tx1"/>
                </a:solidFill>
                <a:latin typeface="+mn-lt"/>
                <a:ea typeface="+mn-ea"/>
                <a:cs typeface="+mn-cs"/>
              </a:rPr>
              <a:t>1. Salida de altavoces. Algunas suelen incluir una específica para cascos, </a:t>
            </a:r>
            <a:r>
              <a:rPr lang="es-AR" sz="1200" kern="1200" baseline="0" dirty="0" smtClean="0">
                <a:solidFill>
                  <a:schemeClr val="tx1"/>
                </a:solidFill>
                <a:latin typeface="+mn-lt"/>
                <a:ea typeface="+mn-ea"/>
                <a:cs typeface="+mn-cs"/>
              </a:rPr>
              <a:t>aunque puede utilizarse una única salida para las dos funciones.</a:t>
            </a:r>
          </a:p>
          <a:p>
            <a:r>
              <a:rPr lang="es-AR" sz="1200" b="1" kern="1200" baseline="0" dirty="0" smtClean="0">
                <a:solidFill>
                  <a:schemeClr val="tx1"/>
                </a:solidFill>
                <a:latin typeface="+mn-lt"/>
                <a:ea typeface="+mn-ea"/>
                <a:cs typeface="+mn-cs"/>
              </a:rPr>
              <a:t>2. Una salida de línea, que se utiliza para conectar la salida de la tarjeta a un </a:t>
            </a:r>
            <a:r>
              <a:rPr lang="es-AR" sz="1200" kern="1200" baseline="0" dirty="0" smtClean="0">
                <a:solidFill>
                  <a:schemeClr val="tx1"/>
                </a:solidFill>
                <a:latin typeface="+mn-lt"/>
                <a:ea typeface="+mn-ea"/>
                <a:cs typeface="+mn-cs"/>
              </a:rPr>
              <a:t>dispositivo de audio.</a:t>
            </a:r>
          </a:p>
          <a:p>
            <a:r>
              <a:rPr lang="es-AR" sz="1200" b="1" kern="1200" baseline="0" dirty="0" smtClean="0">
                <a:solidFill>
                  <a:schemeClr val="tx1"/>
                </a:solidFill>
                <a:latin typeface="+mn-lt"/>
                <a:ea typeface="+mn-ea"/>
                <a:cs typeface="+mn-cs"/>
              </a:rPr>
              <a:t>3. Una entrada de micrófono, para conectar un micrófono con la tarjeta y poder </a:t>
            </a:r>
            <a:r>
              <a:rPr lang="es-AR" sz="1200" kern="1200" baseline="0" dirty="0" smtClean="0">
                <a:solidFill>
                  <a:schemeClr val="tx1"/>
                </a:solidFill>
                <a:latin typeface="+mn-lt"/>
                <a:ea typeface="+mn-ea"/>
                <a:cs typeface="+mn-cs"/>
              </a:rPr>
              <a:t>grabar voz.</a:t>
            </a:r>
          </a:p>
          <a:p>
            <a:r>
              <a:rPr lang="es-AR" sz="1200" b="1" kern="1200" baseline="0" dirty="0" smtClean="0">
                <a:solidFill>
                  <a:schemeClr val="tx1"/>
                </a:solidFill>
                <a:latin typeface="+mn-lt"/>
                <a:ea typeface="+mn-ea"/>
                <a:cs typeface="+mn-cs"/>
              </a:rPr>
              <a:t>4. Una entrada de línea de audio, para conectar un dispositivo de audio con la </a:t>
            </a:r>
            <a:r>
              <a:rPr lang="es-AR" sz="1200" kern="1200" baseline="0" dirty="0" smtClean="0">
                <a:solidFill>
                  <a:schemeClr val="tx1"/>
                </a:solidFill>
                <a:latin typeface="+mn-lt"/>
                <a:ea typeface="+mn-ea"/>
                <a:cs typeface="+mn-cs"/>
              </a:rPr>
              <a:t>tarjeta.</a:t>
            </a:r>
          </a:p>
          <a:p>
            <a:r>
              <a:rPr lang="es-AR" sz="1200" b="1" kern="1200" baseline="0" dirty="0" smtClean="0">
                <a:solidFill>
                  <a:schemeClr val="tx1"/>
                </a:solidFill>
                <a:latin typeface="+mn-lt"/>
                <a:ea typeface="+mn-ea"/>
                <a:cs typeface="+mn-cs"/>
              </a:rPr>
              <a:t>5. Un control de volumen. Los últimos modelos no suele incluirlo, ya que realizan </a:t>
            </a:r>
            <a:r>
              <a:rPr lang="es-AR" sz="1200" kern="1200" baseline="0" dirty="0" smtClean="0">
                <a:solidFill>
                  <a:schemeClr val="tx1"/>
                </a:solidFill>
                <a:latin typeface="+mn-lt"/>
                <a:ea typeface="+mn-ea"/>
                <a:cs typeface="+mn-cs"/>
              </a:rPr>
              <a:t>el control de volumen por software.</a:t>
            </a:r>
          </a:p>
          <a:p>
            <a:r>
              <a:rPr lang="es-AR" sz="1200" b="1" kern="1200" baseline="0" dirty="0" smtClean="0">
                <a:solidFill>
                  <a:schemeClr val="tx1"/>
                </a:solidFill>
                <a:latin typeface="+mn-lt"/>
                <a:ea typeface="+mn-ea"/>
                <a:cs typeface="+mn-cs"/>
              </a:rPr>
              <a:t>6. Una interfaz MIDI/Joystick para conectar dispositivos MIDI o una palanca de </a:t>
            </a:r>
            <a:r>
              <a:rPr lang="es-AR" sz="1200" kern="1200" baseline="0" dirty="0" smtClean="0">
                <a:solidFill>
                  <a:schemeClr val="tx1"/>
                </a:solidFill>
                <a:latin typeface="+mn-lt"/>
                <a:ea typeface="+mn-ea"/>
                <a:cs typeface="+mn-cs"/>
              </a:rPr>
              <a:t>juegos o de Joystick.</a:t>
            </a:r>
          </a:p>
          <a:p>
            <a:r>
              <a:rPr lang="es-AR" sz="1200" kern="1200" baseline="0" dirty="0" smtClean="0">
                <a:solidFill>
                  <a:schemeClr val="tx1"/>
                </a:solidFill>
                <a:latin typeface="+mn-lt"/>
                <a:ea typeface="+mn-ea"/>
                <a:cs typeface="+mn-cs"/>
              </a:rPr>
              <a:t>Las tarjetas de sonido de hoy en día reúnen toda una serie de funciones diferentes. En primer lugar, la conversión de señales analógicas en datos digitales y viceversa constituye la tarea más importante de una tarjeta de sonido. La calidad de la grabación de las señales analógicas que pueden captarse</a:t>
            </a:r>
          </a:p>
          <a:p>
            <a:r>
              <a:rPr lang="es-AR" sz="1200" kern="1200" baseline="0" dirty="0" smtClean="0">
                <a:solidFill>
                  <a:schemeClr val="tx1"/>
                </a:solidFill>
                <a:latin typeface="+mn-lt"/>
                <a:ea typeface="+mn-ea"/>
                <a:cs typeface="+mn-cs"/>
              </a:rPr>
              <a:t>a través de las diversas conexiones, define la calidad de la tarjeta.</a:t>
            </a:r>
          </a:p>
          <a:p>
            <a:endParaRPr lang="es-AR" sz="1200" kern="1200" baseline="0" dirty="0" smtClean="0">
              <a:solidFill>
                <a:schemeClr val="tx1"/>
              </a:solidFill>
              <a:latin typeface="+mn-lt"/>
              <a:ea typeface="+mn-ea"/>
              <a:cs typeface="+mn-cs"/>
            </a:endParaRPr>
          </a:p>
          <a:p>
            <a:r>
              <a:rPr lang="es-AR" sz="1200" kern="1200" baseline="0" dirty="0" smtClean="0">
                <a:solidFill>
                  <a:schemeClr val="tx1"/>
                </a:solidFill>
                <a:latin typeface="+mn-lt"/>
                <a:ea typeface="+mn-ea"/>
                <a:cs typeface="+mn-cs"/>
              </a:rPr>
              <a:t>El procedimiento de convertir señales analógicas en datos digitales se conoce como muestreo (</a:t>
            </a:r>
            <a:r>
              <a:rPr lang="es-AR" sz="1200" kern="1200" baseline="0" dirty="0" err="1" smtClean="0">
                <a:solidFill>
                  <a:schemeClr val="tx1"/>
                </a:solidFill>
                <a:latin typeface="+mn-lt"/>
                <a:ea typeface="+mn-ea"/>
                <a:cs typeface="+mn-cs"/>
              </a:rPr>
              <a:t>sampling</a:t>
            </a:r>
            <a:r>
              <a:rPr lang="es-AR" sz="1200" kern="1200" baseline="0" dirty="0" smtClean="0">
                <a:solidFill>
                  <a:schemeClr val="tx1"/>
                </a:solidFill>
                <a:latin typeface="+mn-lt"/>
                <a:ea typeface="+mn-ea"/>
                <a:cs typeface="+mn-cs"/>
              </a:rPr>
              <a:t>). Una tasa de muestreo de 44.1 </a:t>
            </a:r>
            <a:r>
              <a:rPr lang="es-AR" sz="1200" kern="1200" baseline="0" dirty="0" err="1" smtClean="0">
                <a:solidFill>
                  <a:schemeClr val="tx1"/>
                </a:solidFill>
                <a:latin typeface="+mn-lt"/>
                <a:ea typeface="+mn-ea"/>
                <a:cs typeface="+mn-cs"/>
              </a:rPr>
              <a:t>Khz</a:t>
            </a:r>
            <a:r>
              <a:rPr lang="es-AR" sz="1200" kern="1200" baseline="0" dirty="0" smtClean="0">
                <a:solidFill>
                  <a:schemeClr val="tx1"/>
                </a:solidFill>
                <a:latin typeface="+mn-lt"/>
                <a:ea typeface="+mn-ea"/>
                <a:cs typeface="+mn-cs"/>
              </a:rPr>
              <a:t> en estéreo corresponde a una tarjeta de sonido de alta calidad. El estándar está en 11.025 </a:t>
            </a:r>
            <a:r>
              <a:rPr lang="es-AR" sz="1200" kern="1200" baseline="0" dirty="0" err="1" smtClean="0">
                <a:solidFill>
                  <a:schemeClr val="tx1"/>
                </a:solidFill>
                <a:latin typeface="+mn-lt"/>
                <a:ea typeface="+mn-ea"/>
                <a:cs typeface="+mn-cs"/>
              </a:rPr>
              <a:t>Khz</a:t>
            </a:r>
            <a:r>
              <a:rPr lang="es-AR" sz="1200" kern="1200" baseline="0" dirty="0" smtClean="0">
                <a:solidFill>
                  <a:schemeClr val="tx1"/>
                </a:solidFill>
                <a:latin typeface="+mn-lt"/>
                <a:ea typeface="+mn-ea"/>
                <a:cs typeface="+mn-cs"/>
              </a:rPr>
              <a:t> en estéreo y 22.05 </a:t>
            </a:r>
            <a:r>
              <a:rPr lang="es-AR" sz="1200" kern="1200" baseline="0" dirty="0" err="1" smtClean="0">
                <a:solidFill>
                  <a:schemeClr val="tx1"/>
                </a:solidFill>
                <a:latin typeface="+mn-lt"/>
                <a:ea typeface="+mn-ea"/>
                <a:cs typeface="+mn-cs"/>
              </a:rPr>
              <a:t>Khz</a:t>
            </a:r>
            <a:r>
              <a:rPr lang="es-AR" sz="1200" kern="1200" baseline="0" dirty="0" smtClean="0">
                <a:solidFill>
                  <a:schemeClr val="tx1"/>
                </a:solidFill>
                <a:latin typeface="+mn-lt"/>
                <a:ea typeface="+mn-ea"/>
                <a:cs typeface="+mn-cs"/>
              </a:rPr>
              <a:t> en mono. Al igual que la calidad de grabación, también la calidad de reproducción es un criterio que define la calidad de la tarjeta de sonido. Aquí se transforman los datos digitales en señales analógicas y debe alcanzarse la calidad de 44.1 </a:t>
            </a:r>
            <a:r>
              <a:rPr lang="es-AR" sz="1200" kern="1200" baseline="0" dirty="0" err="1" smtClean="0">
                <a:solidFill>
                  <a:schemeClr val="tx1"/>
                </a:solidFill>
                <a:latin typeface="+mn-lt"/>
                <a:ea typeface="+mn-ea"/>
                <a:cs typeface="+mn-cs"/>
              </a:rPr>
              <a:t>Khz</a:t>
            </a:r>
            <a:r>
              <a:rPr lang="es-AR" sz="1200" kern="1200" baseline="0" dirty="0" smtClean="0">
                <a:solidFill>
                  <a:schemeClr val="tx1"/>
                </a:solidFill>
                <a:latin typeface="+mn-lt"/>
                <a:ea typeface="+mn-ea"/>
                <a:cs typeface="+mn-cs"/>
              </a:rPr>
              <a:t> de los discos compactos. Adicionalmente en este proceso no debe requerirse más del 15% de la capacidad total de la CPU.</a:t>
            </a:r>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5</a:t>
            </a:fld>
            <a:endParaRPr lang="es-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25000" lnSpcReduction="20000"/>
          </a:bodyPr>
          <a:lstStyle/>
          <a:p>
            <a:r>
              <a:rPr lang="es-ES" dirty="0" smtClean="0"/>
              <a:t>Una </a:t>
            </a:r>
            <a:r>
              <a:rPr lang="es-ES" b="1" dirty="0" smtClean="0"/>
              <a:t>pantalla de cristal líquido</a:t>
            </a:r>
            <a:r>
              <a:rPr lang="es-ES" dirty="0" smtClean="0"/>
              <a:t> o </a:t>
            </a:r>
            <a:r>
              <a:rPr lang="es-ES" b="1" i="1" dirty="0" smtClean="0"/>
              <a:t>LCD</a:t>
            </a:r>
            <a:r>
              <a:rPr lang="es-ES" dirty="0" smtClean="0"/>
              <a:t> (</a:t>
            </a:r>
            <a:r>
              <a:rPr lang="es-ES" dirty="0" smtClean="0">
                <a:hlinkClick r:id="rId3" action="ppaction://hlinkfile" tooltip="Sigla"/>
              </a:rPr>
              <a:t>sigla</a:t>
            </a:r>
            <a:r>
              <a:rPr lang="es-ES" dirty="0" smtClean="0"/>
              <a:t> del inglés </a:t>
            </a:r>
            <a:r>
              <a:rPr lang="es-ES" i="1" dirty="0" err="1" smtClean="0"/>
              <a:t>liquid</a:t>
            </a:r>
            <a:r>
              <a:rPr lang="es-ES" i="1" dirty="0" smtClean="0"/>
              <a:t> </a:t>
            </a:r>
            <a:r>
              <a:rPr lang="es-ES" i="1" dirty="0" err="1" smtClean="0"/>
              <a:t>crystal</a:t>
            </a:r>
            <a:r>
              <a:rPr lang="es-ES" i="1" dirty="0" smtClean="0"/>
              <a:t> </a:t>
            </a:r>
            <a:r>
              <a:rPr lang="es-ES" i="1" dirty="0" err="1" smtClean="0"/>
              <a:t>display</a:t>
            </a:r>
            <a:r>
              <a:rPr lang="es-ES" dirty="0" smtClean="0"/>
              <a:t>) es una pantalla delgada y plana formada por un número de </a:t>
            </a:r>
            <a:r>
              <a:rPr lang="es-ES" dirty="0" smtClean="0">
                <a:hlinkClick r:id="rId4" action="ppaction://hlinkfile" tooltip="Píxel"/>
              </a:rPr>
              <a:t>píxeles</a:t>
            </a:r>
            <a:r>
              <a:rPr lang="es-ES" dirty="0" smtClean="0"/>
              <a:t> en color o monocromos colocados delante de una fuente de luz o reflectora. A menudo se utiliza en dispositivos electrónicos de pilas, ya que utiliza cantidades muy pequeñas de </a:t>
            </a:r>
            <a:r>
              <a:rPr lang="es-ES" dirty="0" smtClean="0">
                <a:hlinkClick r:id="rId5" action="ppaction://hlinkfile" tooltip="Energía eléctrica"/>
              </a:rPr>
              <a:t>energía eléctrica</a:t>
            </a:r>
            <a:r>
              <a:rPr lang="es-ES" dirty="0" smtClean="0"/>
              <a:t>.</a:t>
            </a:r>
          </a:p>
          <a:p>
            <a:endParaRPr lang="es-ES" dirty="0" smtClean="0"/>
          </a:p>
          <a:p>
            <a:pPr rtl="0"/>
            <a:r>
              <a:rPr lang="es-ES" dirty="0" smtClean="0"/>
              <a:t>Cada </a:t>
            </a:r>
            <a:r>
              <a:rPr lang="es-ES" dirty="0" smtClean="0">
                <a:hlinkClick r:id="rId4" action="ppaction://hlinkfile" tooltip="Píxel"/>
              </a:rPr>
              <a:t>píxel</a:t>
            </a:r>
            <a:r>
              <a:rPr lang="es-ES" dirty="0" smtClean="0"/>
              <a:t> de un LCD típicamente consiste de una capa de </a:t>
            </a:r>
            <a:r>
              <a:rPr lang="es-ES" dirty="0" smtClean="0">
                <a:hlinkClick r:id="rId6" action="ppaction://hlinkfile" tooltip="Molécula"/>
              </a:rPr>
              <a:t>moléculas</a:t>
            </a:r>
            <a:r>
              <a:rPr lang="es-ES" dirty="0" smtClean="0"/>
              <a:t> alineadas entre dos </a:t>
            </a:r>
            <a:r>
              <a:rPr lang="es-ES" dirty="0" smtClean="0">
                <a:hlinkClick r:id="rId7" action="ppaction://hlinkfile" tooltip="Electrodo"/>
              </a:rPr>
              <a:t>electrodos</a:t>
            </a:r>
            <a:r>
              <a:rPr lang="es-ES" dirty="0" smtClean="0"/>
              <a:t> transparentes, y dos filtros de </a:t>
            </a:r>
            <a:r>
              <a:rPr lang="es-ES" dirty="0" smtClean="0">
                <a:hlinkClick r:id="rId8" action="ppaction://hlinkfile" tooltip="Polarización electromagnética"/>
              </a:rPr>
              <a:t>polarización</a:t>
            </a:r>
            <a:r>
              <a:rPr lang="es-ES" dirty="0" smtClean="0"/>
              <a:t>, los </a:t>
            </a:r>
            <a:r>
              <a:rPr lang="es-ES" dirty="0" smtClean="0">
                <a:hlinkClick r:id="rId9" action="ppaction://hlinkfile" tooltip="Ejes de transmisión (aún no redactado)"/>
              </a:rPr>
              <a:t>ejes de transmisión</a:t>
            </a:r>
            <a:r>
              <a:rPr lang="es-ES" dirty="0" smtClean="0"/>
              <a:t> de cada uno que están (en la mayoría de los casos) perpendiculares entre sí. Sin cristal líquido entre el filtro </a:t>
            </a:r>
            <a:r>
              <a:rPr lang="es-ES" dirty="0" err="1" smtClean="0"/>
              <a:t>polarizante</a:t>
            </a:r>
            <a:r>
              <a:rPr lang="es-ES" dirty="0" smtClean="0"/>
              <a:t>, la luz que pasa por el primer filtro sería bloqueada por el segundo (cruzando) polarizador.</a:t>
            </a:r>
          </a:p>
          <a:p>
            <a:pPr rtl="0"/>
            <a:r>
              <a:rPr lang="es-ES" dirty="0" smtClean="0"/>
              <a:t>La </a:t>
            </a:r>
            <a:r>
              <a:rPr lang="es-ES" dirty="0" smtClean="0">
                <a:hlinkClick r:id="rId10" action="ppaction://hlinkfile" tooltip="Superficie (física)"/>
              </a:rPr>
              <a:t>superficie</a:t>
            </a:r>
            <a:r>
              <a:rPr lang="es-ES" dirty="0" smtClean="0"/>
              <a:t> de los </a:t>
            </a:r>
            <a:r>
              <a:rPr lang="es-ES" dirty="0" smtClean="0">
                <a:hlinkClick r:id="rId7" action="ppaction://hlinkfile" tooltip="Electrodo"/>
              </a:rPr>
              <a:t>electrodos</a:t>
            </a:r>
            <a:r>
              <a:rPr lang="es-ES" dirty="0" smtClean="0"/>
              <a:t> que están en contacto con los materiales de </a:t>
            </a:r>
            <a:r>
              <a:rPr lang="es-ES" dirty="0" smtClean="0">
                <a:hlinkClick r:id="rId11" action="ppaction://hlinkfile" tooltip="Cristal líquido"/>
              </a:rPr>
              <a:t>cristal líquido</a:t>
            </a:r>
            <a:r>
              <a:rPr lang="es-ES" dirty="0" smtClean="0"/>
              <a:t> es tratada a fin de ajustar las moléculas de cristal líquido en una dirección en particular. Este tratamiento suele ser normalmente aplicable en una fina capa de </a:t>
            </a:r>
            <a:r>
              <a:rPr lang="es-ES" dirty="0" smtClean="0">
                <a:hlinkClick r:id="rId12" action="ppaction://hlinkfile" tooltip="Polímero"/>
              </a:rPr>
              <a:t>polímero</a:t>
            </a:r>
            <a:r>
              <a:rPr lang="es-ES" dirty="0" smtClean="0"/>
              <a:t> que es unidireccionalmente frotada utilizando, por ejemplo, un paño. La dirección de la alineación de cristal líquido se define por la dirección de frotación.</a:t>
            </a:r>
          </a:p>
          <a:p>
            <a:pPr rtl="0"/>
            <a:r>
              <a:rPr lang="es-ES" dirty="0" smtClean="0"/>
              <a:t>Antes de la aplicación de un </a:t>
            </a:r>
            <a:r>
              <a:rPr lang="es-ES" dirty="0" smtClean="0">
                <a:hlinkClick r:id="rId13" action="ppaction://hlinkfile" tooltip="Campo eléctrico"/>
              </a:rPr>
              <a:t>campo eléctrico</a:t>
            </a:r>
            <a:r>
              <a:rPr lang="es-ES" dirty="0" smtClean="0"/>
              <a:t>, la orientación de las moléculas de cristal líquido está determinada por la adaptación a las superficies. En un dispositivo </a:t>
            </a:r>
            <a:r>
              <a:rPr lang="es-ES" dirty="0" err="1" smtClean="0">
                <a:hlinkClick r:id="rId14" action="ppaction://hlinkfile" tooltip="Twisted nematic (aún no redactado)"/>
              </a:rPr>
              <a:t>twisted</a:t>
            </a:r>
            <a:r>
              <a:rPr lang="es-ES" dirty="0" smtClean="0">
                <a:hlinkClick r:id="rId14" action="ppaction://hlinkfile" tooltip="Twisted nematic (aún no redactado)"/>
              </a:rPr>
              <a:t> </a:t>
            </a:r>
            <a:r>
              <a:rPr lang="es-ES" dirty="0" err="1" smtClean="0">
                <a:hlinkClick r:id="rId14" action="ppaction://hlinkfile" tooltip="Twisted nematic (aún no redactado)"/>
              </a:rPr>
              <a:t>nematic</a:t>
            </a:r>
            <a:r>
              <a:rPr lang="es-ES" dirty="0" smtClean="0"/>
              <a:t>, TN (uno de los dispositivos más comunes entre los de cristal líquido), las direcciones de alineación de la superficie de los dos electrodos son perpendiculares entre sí, y así se organizan las moléculas en una estructura </a:t>
            </a:r>
            <a:r>
              <a:rPr lang="es-ES" dirty="0" smtClean="0">
                <a:hlinkClick r:id="rId15" action="ppaction://hlinkfile" tooltip="Helicoidal"/>
              </a:rPr>
              <a:t>helicoidal</a:t>
            </a:r>
            <a:r>
              <a:rPr lang="es-ES" dirty="0" smtClean="0"/>
              <a:t>, o retorcida. Debido a que el material es de cristal líquido birrefringente, la luz que pasa a través de un filtro </a:t>
            </a:r>
            <a:r>
              <a:rPr lang="es-ES" dirty="0" err="1" smtClean="0"/>
              <a:t>polarizante</a:t>
            </a:r>
            <a:r>
              <a:rPr lang="es-ES" dirty="0" smtClean="0"/>
              <a:t> se gira por la hélice de cristal líquido que pasa a través de la capa de cristal líquido, lo que le permite pasar por el segundo filtro polarizado. La mitad de la luz incidente es absorbida por el primer filtro </a:t>
            </a:r>
            <a:r>
              <a:rPr lang="es-ES" dirty="0" err="1" smtClean="0"/>
              <a:t>polarizante</a:t>
            </a:r>
            <a:r>
              <a:rPr lang="es-ES" dirty="0" smtClean="0"/>
              <a:t>, pero por lo demás todo el montaje es transparente.</a:t>
            </a:r>
          </a:p>
          <a:p>
            <a:pPr rtl="0"/>
            <a:r>
              <a:rPr lang="es-ES" dirty="0" smtClean="0"/>
              <a:t>Cuando se aplica un voltaje a través de los electrodos, una fuerza de giro orienta las moléculas de cristal líquido paralelas al campo eléctrico, que distorsiona la estructura helicoidal (esto se puede resistir gracias a las fuerzas elásticas desde que las moléculas están limitadas a las superficies). Esto reduce la rotación de la </a:t>
            </a:r>
            <a:r>
              <a:rPr lang="es-ES" dirty="0" smtClean="0">
                <a:hlinkClick r:id="rId8" action="ppaction://hlinkfile" tooltip="Polarización electromagnética"/>
              </a:rPr>
              <a:t>polarización</a:t>
            </a:r>
            <a:r>
              <a:rPr lang="es-ES" dirty="0" smtClean="0"/>
              <a:t> de la luz incidente, y el dispositivo aparece gris. Si la tensión aplicada es lo suficientemente grande, las moléculas de cristal líquido en el centro de la capa son casi completamente desenrolladas y la polarización de la luz incidente no es rotada ya que pasa a través de la capa de cristal líquido. Esta luz será principalmente polarizada perpendicular al segundo filtro, y por eso será bloqueada y el pixel aparecerá negro. Por el control de la tensión aplicada a través de la capa de cristal líquido en cada píxel, la luz se puede permitir pasar a través de distintas cantidades, constituyéndose los diferentes tonos de gris.</a:t>
            </a:r>
          </a:p>
          <a:p>
            <a:pPr rtl="0"/>
            <a:r>
              <a:rPr lang="es-ES" dirty="0" smtClean="0"/>
              <a:t>Pantalla LCD en un despertador.</a:t>
            </a:r>
          </a:p>
          <a:p>
            <a:pPr rtl="0"/>
            <a:r>
              <a:rPr lang="es-ES" dirty="0" smtClean="0"/>
              <a:t>El efecto óptico de un dispositivo </a:t>
            </a:r>
            <a:r>
              <a:rPr lang="es-ES" dirty="0" err="1" smtClean="0"/>
              <a:t>twisted</a:t>
            </a:r>
            <a:r>
              <a:rPr lang="es-ES" dirty="0" smtClean="0"/>
              <a:t> </a:t>
            </a:r>
            <a:r>
              <a:rPr lang="es-ES" dirty="0" err="1" smtClean="0"/>
              <a:t>nematic</a:t>
            </a:r>
            <a:r>
              <a:rPr lang="es-ES" dirty="0" smtClean="0"/>
              <a:t> (TN) en el estado del voltaje es mucho menos dependiente de las variaciones de espesor del dispositivo que en el estado del voltaje de compensación. Debido a esto, estos dispositivos suelen usarse entre polarizadores cruzados de tal manera que parecen brillantes sin tensión (el ojo es mucho más sensible a las variaciones en el estado oscuro que en el brillante). Estos dispositivos también pueden funcionar en paralelo entre polarizadores, en cuyo caso la luz y la oscuridad son estados invertidos. La tensión de compensación en el estado oscuro de esta configuración aparece enrojecida debido a las pequeñas variaciones de espesor en todo el dispositivo. Tanto el material del cristal líquido como el de la capa de alineación contienen compuestos iónicos. Si un campo eléctrico de una determinada polaridad se aplica durante un período prolongado, este material iónico es atraído hacia la superficie y se degrada el rendimiento del dispositivo. Esto se intenta evitar, ya sea mediante la aplicación de una corriente alterna o por inversión de la polaridad del campo eléctrico que está dirigida al dispositivo (la respuesta de la capa de cristal líquido es idéntica, independientemente de la polaridad de los campos aplicados)</a:t>
            </a:r>
          </a:p>
          <a:p>
            <a:pPr rtl="0"/>
            <a:r>
              <a:rPr lang="es-ES" dirty="0" smtClean="0"/>
              <a:t>Cuando un dispositivo requiere un gran número de píxeles, no es viable conducir cada dispositivo directamente, así cada píxel requiere un número de electrodos independiente. En cambio, la pantalla es multiplexada. En una pantalla multiplexada, los electrodos de la parte lateral de la pantalla se agrupan junto con los cables (normalmente en columnas), y cada grupo tiene su propia fuente de voltaje. Por otro lado, los electrodos también se agrupan (normalmente en filas), en donde cada grupo obtiene una tensión de sumidero. Los grupos se han diseñado de manera que cada píxel tiene una combinación única y dedicada de fuentes y sumideros. Los circuitos electrónicos o el software que los controla, activa los sumideros en secuencia y controla las fuentes de los píxeles de cada sumidero.</a:t>
            </a:r>
          </a:p>
          <a:p>
            <a:pPr rtl="0"/>
            <a:r>
              <a:rPr lang="es-ES" b="1" dirty="0" smtClean="0"/>
              <a:t>[</a:t>
            </a:r>
            <a:r>
              <a:rPr lang="es-ES" b="1" dirty="0" smtClean="0">
                <a:hlinkClick r:id="rId16" action="ppaction://hlinkfile" tooltip="Editar sección: Especificaciones"/>
              </a:rPr>
              <a:t>editar</a:t>
            </a:r>
            <a:r>
              <a:rPr lang="es-ES" b="1" dirty="0" smtClean="0"/>
              <a:t>] Especificaciones</a:t>
            </a:r>
          </a:p>
          <a:p>
            <a:pPr rtl="0"/>
            <a:r>
              <a:rPr lang="es-ES" dirty="0" smtClean="0"/>
              <a:t>Importantes factores que se deben considerar al evaluar una pantalla de cristal líquido:</a:t>
            </a:r>
          </a:p>
          <a:p>
            <a:pPr rtl="0"/>
            <a:r>
              <a:rPr lang="es-ES" b="1" dirty="0" smtClean="0"/>
              <a:t>[</a:t>
            </a:r>
            <a:r>
              <a:rPr lang="es-ES" b="1" dirty="0" smtClean="0">
                <a:hlinkClick r:id="rId17" action="ppaction://hlinkfile" tooltip="Editar sección: Resolución"/>
              </a:rPr>
              <a:t>editar</a:t>
            </a:r>
            <a:r>
              <a:rPr lang="es-ES" b="1" dirty="0" smtClean="0"/>
              <a:t>] Resolución</a:t>
            </a:r>
          </a:p>
          <a:p>
            <a:pPr rtl="0"/>
            <a:r>
              <a:rPr lang="es-ES" dirty="0" smtClean="0"/>
              <a:t>Las dimensiones horizontal y vertical son expresadas en píxeles. Las pantallas HD tienen una resolución nativa desde 1280x720 píxeles (720p), Hasta 1920x1080 píxeles</a:t>
            </a:r>
          </a:p>
          <a:p>
            <a:pPr rtl="0"/>
            <a:r>
              <a:rPr lang="es-ES" b="1" dirty="0" smtClean="0"/>
              <a:t>[</a:t>
            </a:r>
            <a:r>
              <a:rPr lang="es-ES" b="1" dirty="0" smtClean="0">
                <a:hlinkClick r:id="rId18" action="ppaction://hlinkfile" tooltip="Editar sección: Ancho de punto"/>
              </a:rPr>
              <a:t>editar</a:t>
            </a:r>
            <a:r>
              <a:rPr lang="es-ES" b="1" dirty="0" smtClean="0"/>
              <a:t>] Ancho de punto</a:t>
            </a:r>
          </a:p>
          <a:p>
            <a:pPr rtl="0"/>
            <a:r>
              <a:rPr lang="es-ES" dirty="0" smtClean="0"/>
              <a:t>La distancia entre los centros de dos píxeles adyacentes. Cuanto menor sea el ancho de punto, tanto menor granularidad tendrá la imagen. El ancho de punto suele ser el mismo en sentido vertical y horizontal, pero puede ser diferente en algunos casos.</a:t>
            </a:r>
          </a:p>
          <a:p>
            <a:pPr rtl="0"/>
            <a:r>
              <a:rPr lang="es-ES" b="1" dirty="0" smtClean="0"/>
              <a:t>[</a:t>
            </a:r>
            <a:r>
              <a:rPr lang="es-ES" b="1" dirty="0" smtClean="0">
                <a:hlinkClick r:id="rId19" action="ppaction://hlinkfile" tooltip="Editar sección: Tamaño"/>
              </a:rPr>
              <a:t>editar</a:t>
            </a:r>
            <a:r>
              <a:rPr lang="es-ES" b="1" dirty="0" smtClean="0"/>
              <a:t>] Tamaño</a:t>
            </a:r>
          </a:p>
          <a:p>
            <a:pPr rtl="0"/>
            <a:r>
              <a:rPr lang="es-ES" dirty="0" smtClean="0"/>
              <a:t>El tamaño de un panel LCD se mide a lo largo de su diagonal, generalmente expresado en pulgadas (coloquialmente llamada área de visualización activa).</a:t>
            </a:r>
          </a:p>
          <a:p>
            <a:pPr rtl="0"/>
            <a:r>
              <a:rPr lang="es-ES" b="1" dirty="0" smtClean="0"/>
              <a:t>[</a:t>
            </a:r>
            <a:r>
              <a:rPr lang="es-ES" b="1" dirty="0" smtClean="0">
                <a:hlinkClick r:id="rId20" action="ppaction://hlinkfile" tooltip="Editar sección: Tiempo de respuesta"/>
              </a:rPr>
              <a:t>editar</a:t>
            </a:r>
            <a:r>
              <a:rPr lang="es-ES" b="1" dirty="0" smtClean="0"/>
              <a:t>] Tiempo de respuesta</a:t>
            </a:r>
          </a:p>
          <a:p>
            <a:pPr rtl="0"/>
            <a:r>
              <a:rPr lang="es-ES" dirty="0" smtClean="0"/>
              <a:t>Es el tiempo que demora un píxel en cambiar de un color a otro.</a:t>
            </a:r>
          </a:p>
          <a:p>
            <a:pPr rtl="0"/>
            <a:r>
              <a:rPr lang="es-ES" b="1" dirty="0" smtClean="0"/>
              <a:t>[</a:t>
            </a:r>
            <a:r>
              <a:rPr lang="es-ES" b="1" dirty="0" smtClean="0">
                <a:hlinkClick r:id="rId21" action="ppaction://hlinkfile" tooltip="Editar sección: Tipo de matriz"/>
              </a:rPr>
              <a:t>editar</a:t>
            </a:r>
            <a:r>
              <a:rPr lang="es-ES" b="1" dirty="0" smtClean="0"/>
              <a:t>] Tipo de matriz</a:t>
            </a:r>
          </a:p>
          <a:p>
            <a:pPr rtl="0"/>
            <a:r>
              <a:rPr lang="es-ES" dirty="0" smtClean="0"/>
              <a:t>Activa, pasiva y reactiva.</a:t>
            </a:r>
          </a:p>
          <a:p>
            <a:pPr rtl="0"/>
            <a:r>
              <a:rPr lang="es-ES" b="1" dirty="0" smtClean="0"/>
              <a:t>[</a:t>
            </a:r>
            <a:r>
              <a:rPr lang="es-ES" b="1" dirty="0" smtClean="0">
                <a:hlinkClick r:id="rId22" action="ppaction://hlinkfile" tooltip="Editar sección: Ángulo de visión"/>
              </a:rPr>
              <a:t>editar</a:t>
            </a:r>
            <a:r>
              <a:rPr lang="es-ES" b="1" dirty="0" smtClean="0"/>
              <a:t>] Ángulo de visión</a:t>
            </a:r>
          </a:p>
          <a:p>
            <a:pPr rtl="0"/>
            <a:r>
              <a:rPr lang="es-ES" dirty="0" smtClean="0"/>
              <a:t>Es el máximo ángulo en el que un usuario puede mirar el LCD, es estando desplazado de su centro, sin que se pierda calidad de imagen. Las nuevas pantallas vienen con un ángulo de visión de 178 grados.</a:t>
            </a:r>
          </a:p>
          <a:p>
            <a:pPr rtl="0"/>
            <a:r>
              <a:rPr lang="es-ES" b="1" dirty="0" smtClean="0"/>
              <a:t>[</a:t>
            </a:r>
            <a:r>
              <a:rPr lang="es-ES" b="1" dirty="0" smtClean="0">
                <a:hlinkClick r:id="rId23" action="ppaction://hlinkfile" tooltip="Editar sección: Soporte de color"/>
              </a:rPr>
              <a:t>editar</a:t>
            </a:r>
            <a:r>
              <a:rPr lang="es-ES" b="1" dirty="0" smtClean="0"/>
              <a:t>] Soporte de color</a:t>
            </a:r>
          </a:p>
          <a:p>
            <a:pPr rtl="0"/>
            <a:r>
              <a:rPr lang="es-ES" dirty="0" smtClean="0"/>
              <a:t>Cantidad de colores soportados. Coloquialmente conocida como gama de colores.</a:t>
            </a:r>
          </a:p>
          <a:p>
            <a:pPr rtl="0"/>
            <a:r>
              <a:rPr lang="es-ES" b="1" dirty="0" smtClean="0"/>
              <a:t>[</a:t>
            </a:r>
            <a:r>
              <a:rPr lang="es-ES" b="1" dirty="0" smtClean="0">
                <a:hlinkClick r:id="rId24" action="ppaction://hlinkfile" tooltip="Editar sección: Brillo"/>
              </a:rPr>
              <a:t>editar</a:t>
            </a:r>
            <a:r>
              <a:rPr lang="es-ES" b="1" dirty="0" smtClean="0"/>
              <a:t>] Brillo</a:t>
            </a:r>
          </a:p>
          <a:p>
            <a:pPr rtl="0"/>
            <a:r>
              <a:rPr lang="es-ES" dirty="0" smtClean="0"/>
              <a:t>La cantidad de luz emitida desde la pantalla; también se conoce como luminosidad.</a:t>
            </a:r>
          </a:p>
          <a:p>
            <a:pPr rtl="0"/>
            <a:r>
              <a:rPr lang="es-ES" b="1" dirty="0" smtClean="0"/>
              <a:t>[</a:t>
            </a:r>
            <a:r>
              <a:rPr lang="es-ES" b="1" dirty="0" smtClean="0">
                <a:hlinkClick r:id="rId25" action="ppaction://hlinkfile" tooltip="Editar sección: Contraste"/>
              </a:rPr>
              <a:t>editar</a:t>
            </a:r>
            <a:r>
              <a:rPr lang="es-ES" b="1" dirty="0" smtClean="0"/>
              <a:t>] Contraste</a:t>
            </a:r>
          </a:p>
          <a:p>
            <a:pPr rtl="0"/>
            <a:r>
              <a:rPr lang="es-ES" dirty="0" smtClean="0"/>
              <a:t>La relación entre la intensidad más brillante y la más oscura.</a:t>
            </a:r>
          </a:p>
          <a:p>
            <a:pPr rtl="0"/>
            <a:r>
              <a:rPr lang="es-ES" b="1" dirty="0" smtClean="0"/>
              <a:t>[</a:t>
            </a:r>
            <a:r>
              <a:rPr lang="es-ES" b="1" dirty="0" smtClean="0">
                <a:hlinkClick r:id="rId26" action="ppaction://hlinkfile" tooltip="Editar sección: Aspecto"/>
              </a:rPr>
              <a:t>editar</a:t>
            </a:r>
            <a:r>
              <a:rPr lang="es-ES" b="1" dirty="0" smtClean="0"/>
              <a:t>] Aspecto</a:t>
            </a:r>
          </a:p>
          <a:p>
            <a:pPr rtl="0"/>
            <a:r>
              <a:rPr lang="es-ES" dirty="0" smtClean="0"/>
              <a:t>La proporción de la anchura y la altura</a:t>
            </a:r>
          </a:p>
          <a:p>
            <a:pPr rtl="0"/>
            <a:r>
              <a:rPr lang="es-ES" b="1" dirty="0" smtClean="0"/>
              <a:t>[</a:t>
            </a:r>
            <a:r>
              <a:rPr lang="es-ES" b="1" dirty="0" smtClean="0">
                <a:hlinkClick r:id="rId27" action="ppaction://hlinkfile" tooltip="Editar sección: Puertos de entrada"/>
              </a:rPr>
              <a:t>editar</a:t>
            </a:r>
            <a:r>
              <a:rPr lang="es-ES" b="1" dirty="0" smtClean="0"/>
              <a:t>] Puertos de entrada</a:t>
            </a:r>
          </a:p>
          <a:p>
            <a:pPr rtl="0"/>
            <a:r>
              <a:rPr lang="es-ES" dirty="0" smtClean="0"/>
              <a:t>Por ejemplo </a:t>
            </a:r>
            <a:r>
              <a:rPr lang="es-ES" dirty="0" smtClean="0">
                <a:hlinkClick r:id="rId28" action="ppaction://hlinkfile" tooltip="DVI"/>
              </a:rPr>
              <a:t>DVI</a:t>
            </a:r>
            <a:r>
              <a:rPr lang="es-ES" dirty="0" smtClean="0"/>
              <a:t>, </a:t>
            </a:r>
            <a:r>
              <a:rPr lang="es-ES" dirty="0" smtClean="0">
                <a:hlinkClick r:id="rId29" action="ppaction://hlinkfile" tooltip="VGA"/>
              </a:rPr>
              <a:t>VGA</a:t>
            </a:r>
            <a:r>
              <a:rPr lang="es-ES" dirty="0" smtClean="0"/>
              <a:t>, </a:t>
            </a:r>
            <a:r>
              <a:rPr lang="es-ES" dirty="0" smtClean="0">
                <a:hlinkClick r:id="rId30" action="ppaction://hlinkfile" tooltip="LVDS"/>
              </a:rPr>
              <a:t>LVDS</a:t>
            </a:r>
            <a:r>
              <a:rPr lang="es-ES" dirty="0" smtClean="0"/>
              <a:t> o incluso </a:t>
            </a:r>
            <a:r>
              <a:rPr lang="es-ES" dirty="0" smtClean="0">
                <a:hlinkClick r:id="rId31" action="ppaction://hlinkfile" tooltip="S-Video"/>
              </a:rPr>
              <a:t>S-Video</a:t>
            </a:r>
            <a:r>
              <a:rPr lang="es-ES" dirty="0" smtClean="0"/>
              <a:t> y </a:t>
            </a:r>
            <a:r>
              <a:rPr lang="es-ES" dirty="0" smtClean="0">
                <a:hlinkClick r:id="rId32" action="ppaction://hlinkfile" tooltip="HDMI"/>
              </a:rPr>
              <a:t>HDMI</a:t>
            </a:r>
            <a:r>
              <a:rPr lang="es-ES" dirty="0" smtClean="0"/>
              <a:t>. Actualmente ya se esta manejando en algunas pantallas el puerto </a:t>
            </a:r>
            <a:r>
              <a:rPr lang="es-ES" dirty="0" smtClean="0">
                <a:hlinkClick r:id="rId33" action="ppaction://hlinkfile" tooltip="Universal Serial Bus"/>
              </a:rPr>
              <a:t>USB</a:t>
            </a:r>
            <a:r>
              <a:rPr lang="es-ES" dirty="0" smtClean="0"/>
              <a:t> que permite la reproducción de fotos, música, y video.</a:t>
            </a:r>
          </a:p>
          <a:p>
            <a:pPr rtl="0"/>
            <a:r>
              <a:rPr lang="es-ES" b="1" dirty="0" smtClean="0"/>
              <a:t>[</a:t>
            </a:r>
            <a:r>
              <a:rPr lang="es-ES" b="1" dirty="0" smtClean="0">
                <a:hlinkClick r:id="rId34" action="ppaction://hlinkfile" tooltip="Editar sección: Breve historia"/>
              </a:rPr>
              <a:t>editar</a:t>
            </a:r>
            <a:r>
              <a:rPr lang="es-ES" b="1" dirty="0" smtClean="0"/>
              <a:t>] Breve historia</a:t>
            </a:r>
          </a:p>
          <a:p>
            <a:pPr rtl="0"/>
            <a:r>
              <a:rPr lang="es-ES" b="1" dirty="0" smtClean="0"/>
              <a:t>[</a:t>
            </a:r>
            <a:r>
              <a:rPr lang="es-ES" b="1" dirty="0" smtClean="0">
                <a:hlinkClick r:id="rId35" action="ppaction://hlinkfile" tooltip="Editar sección: 1887"/>
              </a:rPr>
              <a:t>editar</a:t>
            </a:r>
            <a:r>
              <a:rPr lang="es-ES" b="1" dirty="0" smtClean="0"/>
              <a:t>] 1887</a:t>
            </a:r>
          </a:p>
          <a:p>
            <a:pPr rtl="0"/>
            <a:r>
              <a:rPr lang="es-ES" dirty="0" err="1" smtClean="0">
                <a:hlinkClick r:id="rId36" action="ppaction://hlinkfile" tooltip="Friedrich Reinitzer (aún no redactado)"/>
              </a:rPr>
              <a:t>Friedrich</a:t>
            </a:r>
            <a:r>
              <a:rPr lang="es-ES" dirty="0" smtClean="0">
                <a:hlinkClick r:id="rId36" action="ppaction://hlinkfile" tooltip="Friedrich Reinitzer (aún no redactado)"/>
              </a:rPr>
              <a:t> </a:t>
            </a:r>
            <a:r>
              <a:rPr lang="es-ES" dirty="0" err="1" smtClean="0">
                <a:hlinkClick r:id="rId36" action="ppaction://hlinkfile" tooltip="Friedrich Reinitzer (aún no redactado)"/>
              </a:rPr>
              <a:t>Reinitzer</a:t>
            </a:r>
            <a:r>
              <a:rPr lang="es-ES" dirty="0" smtClean="0"/>
              <a:t> (1858-1927) descubrió que el </a:t>
            </a:r>
            <a:r>
              <a:rPr lang="es-ES" dirty="0" smtClean="0">
                <a:hlinkClick r:id="rId37" action="ppaction://hlinkfile" tooltip="Colesterol"/>
              </a:rPr>
              <a:t>colesterol</a:t>
            </a:r>
            <a:r>
              <a:rPr lang="es-ES" dirty="0" smtClean="0"/>
              <a:t> extraído de zanahorias es un </a:t>
            </a:r>
            <a:r>
              <a:rPr lang="es-ES" dirty="0" smtClean="0">
                <a:hlinkClick r:id="rId11" action="ppaction://hlinkfile" tooltip="Cristal líquido"/>
              </a:rPr>
              <a:t>cristal líquido</a:t>
            </a:r>
            <a:r>
              <a:rPr lang="es-ES" dirty="0" smtClean="0"/>
              <a:t> (es decir, descubre la existencia de dos puntos de fusión y la generación de colores), y publicó sus conclusiones en una reunión de la Sociedad Química de Viena sobre el 3 de mayo de 1888 (F . </a:t>
            </a:r>
            <a:r>
              <a:rPr lang="es-ES" dirty="0" err="1" smtClean="0"/>
              <a:t>Reinitzer</a:t>
            </a:r>
            <a:r>
              <a:rPr lang="es-ES" dirty="0" smtClean="0"/>
              <a:t>: </a:t>
            </a:r>
            <a:r>
              <a:rPr lang="es-ES" i="1" dirty="0" err="1" smtClean="0"/>
              <a:t>Zur</a:t>
            </a:r>
            <a:r>
              <a:rPr lang="es-ES" i="1" dirty="0" smtClean="0"/>
              <a:t> </a:t>
            </a:r>
            <a:r>
              <a:rPr lang="es-ES" i="1" dirty="0" err="1" smtClean="0"/>
              <a:t>Kenntniss</a:t>
            </a:r>
            <a:r>
              <a:rPr lang="es-ES" i="1" dirty="0" smtClean="0"/>
              <a:t> de </a:t>
            </a:r>
            <a:r>
              <a:rPr lang="es-ES" i="1" dirty="0" err="1" smtClean="0"/>
              <a:t>Cholesterins</a:t>
            </a:r>
            <a:r>
              <a:rPr lang="es-ES" i="1" dirty="0" smtClean="0"/>
              <a:t>, </a:t>
            </a:r>
            <a:r>
              <a:rPr lang="es-ES" i="1" dirty="0" err="1" smtClean="0"/>
              <a:t>Monatshefte</a:t>
            </a:r>
            <a:r>
              <a:rPr lang="es-ES" i="1" dirty="0" smtClean="0"/>
              <a:t> </a:t>
            </a:r>
            <a:r>
              <a:rPr lang="es-ES" i="1" dirty="0" err="1" smtClean="0"/>
              <a:t>für</a:t>
            </a:r>
            <a:r>
              <a:rPr lang="es-ES" i="1" dirty="0" smtClean="0"/>
              <a:t> </a:t>
            </a:r>
            <a:r>
              <a:rPr lang="es-ES" i="1" dirty="0" err="1" smtClean="0"/>
              <a:t>Chemie</a:t>
            </a:r>
            <a:r>
              <a:rPr lang="es-ES" dirty="0" smtClean="0"/>
              <a:t> (</a:t>
            </a:r>
            <a:r>
              <a:rPr lang="es-ES" dirty="0" err="1" smtClean="0"/>
              <a:t>Wien</a:t>
            </a:r>
            <a:r>
              <a:rPr lang="es-ES" dirty="0" smtClean="0"/>
              <a:t>/Viena) 9, 421-441 (1888)).</a:t>
            </a:r>
          </a:p>
          <a:p>
            <a:pPr rtl="0"/>
            <a:r>
              <a:rPr lang="es-ES" b="1" dirty="0" smtClean="0"/>
              <a:t>[</a:t>
            </a:r>
            <a:r>
              <a:rPr lang="es-ES" b="1" dirty="0" smtClean="0">
                <a:hlinkClick r:id="rId38" action="ppaction://hlinkfile" tooltip="Editar sección: 1904"/>
              </a:rPr>
              <a:t>editar</a:t>
            </a:r>
            <a:r>
              <a:rPr lang="es-ES" b="1" dirty="0" smtClean="0"/>
              <a:t>] 1904</a:t>
            </a:r>
          </a:p>
          <a:p>
            <a:pPr rtl="0"/>
            <a:r>
              <a:rPr lang="es-ES" dirty="0" smtClean="0">
                <a:hlinkClick r:id="rId39" action="ppaction://hlinkfile" tooltip="Otto Lehmann (aún no redactado)"/>
              </a:rPr>
              <a:t>Otto </a:t>
            </a:r>
            <a:r>
              <a:rPr lang="es-ES" dirty="0" err="1" smtClean="0">
                <a:hlinkClick r:id="rId39" action="ppaction://hlinkfile" tooltip="Otto Lehmann (aún no redactado)"/>
              </a:rPr>
              <a:t>Lehmann</a:t>
            </a:r>
            <a:r>
              <a:rPr lang="es-ES" dirty="0" smtClean="0"/>
              <a:t> publica su obra </a:t>
            </a:r>
            <a:r>
              <a:rPr lang="es-ES" i="1" dirty="0" smtClean="0"/>
              <a:t>Cristales líquidos</a:t>
            </a:r>
            <a:r>
              <a:rPr lang="es-ES" dirty="0" smtClean="0"/>
              <a:t>.</a:t>
            </a:r>
          </a:p>
          <a:p>
            <a:pPr rtl="0"/>
            <a:r>
              <a:rPr lang="es-ES" b="1" dirty="0" smtClean="0"/>
              <a:t>[</a:t>
            </a:r>
            <a:r>
              <a:rPr lang="es-ES" b="1" dirty="0" smtClean="0">
                <a:hlinkClick r:id="rId40" action="ppaction://hlinkfile" tooltip="Editar sección: 1911"/>
              </a:rPr>
              <a:t>editar</a:t>
            </a:r>
            <a:r>
              <a:rPr lang="es-ES" b="1" dirty="0" smtClean="0"/>
              <a:t>] 1911</a:t>
            </a:r>
          </a:p>
          <a:p>
            <a:pPr rtl="0"/>
            <a:r>
              <a:rPr lang="es-ES" dirty="0" smtClean="0">
                <a:hlinkClick r:id="rId41" action="ppaction://hlinkfile" tooltip="Charles Mauguin (aún no redactado)"/>
              </a:rPr>
              <a:t>Charles </a:t>
            </a:r>
            <a:r>
              <a:rPr lang="es-ES" dirty="0" err="1" smtClean="0">
                <a:hlinkClick r:id="rId41" action="ppaction://hlinkfile" tooltip="Charles Mauguin (aún no redactado)"/>
              </a:rPr>
              <a:t>Mauguin</a:t>
            </a:r>
            <a:r>
              <a:rPr lang="es-ES" dirty="0" smtClean="0"/>
              <a:t> describe la estructura y las propiedades de los cristales líquidos.</a:t>
            </a:r>
          </a:p>
          <a:p>
            <a:pPr rtl="0"/>
            <a:r>
              <a:rPr lang="es-ES" b="1" dirty="0" smtClean="0"/>
              <a:t>[</a:t>
            </a:r>
            <a:r>
              <a:rPr lang="es-ES" b="1" dirty="0" smtClean="0">
                <a:hlinkClick r:id="rId42" action="ppaction://hlinkfile" tooltip="Editar sección: 1936"/>
              </a:rPr>
              <a:t>editar</a:t>
            </a:r>
            <a:r>
              <a:rPr lang="es-ES" b="1" dirty="0" smtClean="0"/>
              <a:t>] 1936</a:t>
            </a:r>
          </a:p>
          <a:p>
            <a:pPr rtl="0"/>
            <a:r>
              <a:rPr lang="es-ES" dirty="0" smtClean="0"/>
              <a:t>La compañía Marconi </a:t>
            </a:r>
            <a:r>
              <a:rPr lang="es-ES" dirty="0" err="1" smtClean="0"/>
              <a:t>Wireless</a:t>
            </a:r>
            <a:r>
              <a:rPr lang="es-ES" dirty="0" smtClean="0"/>
              <a:t> </a:t>
            </a:r>
            <a:r>
              <a:rPr lang="es-ES" dirty="0" err="1" smtClean="0"/>
              <a:t>Telegraph</a:t>
            </a:r>
            <a:r>
              <a:rPr lang="es-ES" dirty="0" smtClean="0"/>
              <a:t> patenta la primera aplicación práctica de la tecnología, </a:t>
            </a:r>
            <a:r>
              <a:rPr lang="es-ES" i="1" dirty="0" err="1" smtClean="0"/>
              <a:t>The</a:t>
            </a:r>
            <a:r>
              <a:rPr lang="es-ES" i="1" dirty="0" smtClean="0"/>
              <a:t> </a:t>
            </a:r>
            <a:r>
              <a:rPr lang="es-ES" i="1" dirty="0" err="1" smtClean="0"/>
              <a:t>Liquid</a:t>
            </a:r>
            <a:r>
              <a:rPr lang="es-ES" i="1" dirty="0" smtClean="0"/>
              <a:t> </a:t>
            </a:r>
            <a:r>
              <a:rPr lang="es-ES" i="1" dirty="0" err="1" smtClean="0"/>
              <a:t>Crystal</a:t>
            </a:r>
            <a:r>
              <a:rPr lang="es-ES" i="1" dirty="0" smtClean="0"/>
              <a:t> Light </a:t>
            </a:r>
            <a:r>
              <a:rPr lang="es-ES" i="1" dirty="0" err="1" smtClean="0"/>
              <a:t>Valve</a:t>
            </a:r>
            <a:r>
              <a:rPr lang="es-ES" dirty="0" smtClean="0"/>
              <a:t>.</a:t>
            </a:r>
          </a:p>
          <a:p>
            <a:pPr rtl="0"/>
            <a:r>
              <a:rPr lang="es-ES" b="1" dirty="0" smtClean="0"/>
              <a:t>[</a:t>
            </a:r>
            <a:r>
              <a:rPr lang="es-ES" b="1" dirty="0" smtClean="0">
                <a:hlinkClick r:id="rId43" action="ppaction://hlinkfile" tooltip="Editar sección: 1960 a 1970"/>
              </a:rPr>
              <a:t>editar</a:t>
            </a:r>
            <a:r>
              <a:rPr lang="es-ES" b="1" dirty="0" smtClean="0"/>
              <a:t>] 1960 a 1970</a:t>
            </a:r>
          </a:p>
          <a:p>
            <a:pPr rtl="0"/>
            <a:r>
              <a:rPr lang="es-ES" dirty="0" smtClean="0"/>
              <a:t>El trabajo pionero en cristales líquidos se realizó en la década de 1960 por el "</a:t>
            </a:r>
            <a:r>
              <a:rPr lang="es-ES" i="1" dirty="0" smtClean="0"/>
              <a:t>Royal </a:t>
            </a:r>
            <a:r>
              <a:rPr lang="es-ES" i="1" dirty="0" smtClean="0">
                <a:hlinkClick r:id="rId44" action="ppaction://hlinkfile" tooltip="Radar"/>
              </a:rPr>
              <a:t>Radar</a:t>
            </a:r>
            <a:r>
              <a:rPr lang="es-ES" i="1" dirty="0" smtClean="0"/>
              <a:t> </a:t>
            </a:r>
            <a:r>
              <a:rPr lang="es-ES" i="1" dirty="0" err="1" smtClean="0"/>
              <a:t>Establishment</a:t>
            </a:r>
            <a:r>
              <a:rPr lang="es-ES" dirty="0" smtClean="0"/>
              <a:t>" de Reino Unido en </a:t>
            </a:r>
            <a:r>
              <a:rPr lang="es-ES" dirty="0" err="1" smtClean="0">
                <a:hlinkClick r:id="rId45" action="ppaction://hlinkfile" tooltip="Malvern"/>
              </a:rPr>
              <a:t>Malvern</a:t>
            </a:r>
            <a:r>
              <a:rPr lang="es-ES" dirty="0" smtClean="0"/>
              <a:t>. El equipo de RRE apoyó la labor en curso por </a:t>
            </a:r>
            <a:r>
              <a:rPr lang="es-ES" dirty="0" smtClean="0">
                <a:hlinkClick r:id="rId46" action="ppaction://hlinkfile" tooltip="George Gray"/>
              </a:rPr>
              <a:t>George Gray</a:t>
            </a:r>
            <a:r>
              <a:rPr lang="es-ES" dirty="0" smtClean="0"/>
              <a:t> y su equipo de la </a:t>
            </a:r>
            <a:r>
              <a:rPr lang="es-ES" dirty="0" smtClean="0">
                <a:hlinkClick r:id="rId47" action="ppaction://hlinkfile" tooltip="Universidad de Hull"/>
              </a:rPr>
              <a:t>Universidad de Hull</a:t>
            </a:r>
            <a:r>
              <a:rPr lang="es-ES" dirty="0" smtClean="0"/>
              <a:t>, quien finalmente descubrió la </a:t>
            </a:r>
            <a:r>
              <a:rPr lang="es-ES" dirty="0" err="1" smtClean="0">
                <a:hlinkClick r:id="rId48" action="ppaction://hlinkfile" tooltip="Cyanobiphenyl (aún no redactado)"/>
              </a:rPr>
              <a:t>cyanobiphenyl</a:t>
            </a:r>
            <a:r>
              <a:rPr lang="es-ES" dirty="0" smtClean="0"/>
              <a:t> de los cristales líquidos (que tenía unas propiedades correctas de estabilidad y temperatura para su aplicación en los LCD).</a:t>
            </a:r>
          </a:p>
          <a:p>
            <a:pPr rtl="0"/>
            <a:r>
              <a:rPr lang="es-ES" b="1" dirty="0" smtClean="0"/>
              <a:t>[</a:t>
            </a:r>
            <a:r>
              <a:rPr lang="es-ES" b="1" dirty="0" smtClean="0">
                <a:hlinkClick r:id="rId49" action="ppaction://hlinkfile" tooltip="Editar sección: 1962"/>
              </a:rPr>
              <a:t>editar</a:t>
            </a:r>
            <a:r>
              <a:rPr lang="es-ES" b="1" dirty="0" smtClean="0"/>
              <a:t>] 1962</a:t>
            </a:r>
          </a:p>
          <a:p>
            <a:pPr rtl="0"/>
            <a:r>
              <a:rPr lang="es-ES" dirty="0" smtClean="0"/>
              <a:t>La primera gran publicación en inglés sobre el tema: </a:t>
            </a:r>
            <a:r>
              <a:rPr lang="es-ES" i="1" dirty="0" smtClean="0"/>
              <a:t>Estructura molecular y propiedades de los cristales líquidos</a:t>
            </a:r>
            <a:r>
              <a:rPr lang="es-ES" dirty="0" smtClean="0"/>
              <a:t>, por el </a:t>
            </a:r>
            <a:r>
              <a:rPr lang="es-ES" dirty="0" smtClean="0">
                <a:hlinkClick r:id="rId50" action="ppaction://hlinkfile" tooltip="George W. Gray (aún no redactado)"/>
              </a:rPr>
              <a:t>George W. Gray</a:t>
            </a:r>
            <a:r>
              <a:rPr lang="es-ES" dirty="0" smtClean="0"/>
              <a:t>.</a:t>
            </a:r>
          </a:p>
          <a:p>
            <a:pPr rtl="0"/>
            <a:r>
              <a:rPr lang="es-ES" dirty="0" smtClean="0"/>
              <a:t>Richard Williams de RCA encontró que había algunos cristales líquidos con interesantes características electro-ópticas y se dio cuenta del efecto electro-óptico mediante la generación de patrones de bandas en una fina capa de material de cristal líquido por la aplicación de un voltaje. Este efecto se basa en una inestabilidad hidrodinámica formada, lo que ahora se denomina "</a:t>
            </a:r>
            <a:r>
              <a:rPr lang="es-ES" dirty="0" smtClean="0">
                <a:hlinkClick r:id="rId51" action="ppaction://hlinkfile" tooltip="Dominios Williams (aún no redactado)"/>
              </a:rPr>
              <a:t>dominios Williams</a:t>
            </a:r>
            <a:r>
              <a:rPr lang="es-ES" dirty="0" smtClean="0"/>
              <a:t>" en el interior del cristal líquido.</a:t>
            </a:r>
          </a:p>
          <a:p>
            <a:pPr rtl="0"/>
            <a:r>
              <a:rPr lang="es-ES" b="1" dirty="0" smtClean="0"/>
              <a:t>[</a:t>
            </a:r>
            <a:r>
              <a:rPr lang="es-ES" b="1" dirty="0" smtClean="0">
                <a:hlinkClick r:id="rId52" action="ppaction://hlinkfile" tooltip="Editar sección: 1964"/>
              </a:rPr>
              <a:t>editar</a:t>
            </a:r>
            <a:r>
              <a:rPr lang="es-ES" b="1" dirty="0" smtClean="0"/>
              <a:t>] 1964</a:t>
            </a:r>
          </a:p>
          <a:p>
            <a:pPr rtl="0"/>
            <a:r>
              <a:rPr lang="es-ES" dirty="0" smtClean="0"/>
              <a:t>En el otoño de 1964 </a:t>
            </a:r>
            <a:r>
              <a:rPr lang="es-ES" dirty="0" smtClean="0">
                <a:hlinkClick r:id="rId53" action="ppaction://hlinkfile" tooltip="George H. Heilmeier (aún no redactado)"/>
              </a:rPr>
              <a:t>George H. </a:t>
            </a:r>
            <a:r>
              <a:rPr lang="es-ES" dirty="0" err="1" smtClean="0">
                <a:hlinkClick r:id="rId53" action="ppaction://hlinkfile" tooltip="George H. Heilmeier (aún no redactado)"/>
              </a:rPr>
              <a:t>Heilmeier</a:t>
            </a:r>
            <a:r>
              <a:rPr lang="es-ES" dirty="0" smtClean="0"/>
              <a:t>, cuando trabajaba en los laboratorios de la RCA en el efecto descubierto por Williams se dio cuenta de la conmutación de colores inducida por el reajuste de los tintes de dicroico en un cristal líquido </a:t>
            </a:r>
            <a:r>
              <a:rPr lang="es-ES" dirty="0" err="1" smtClean="0"/>
              <a:t>homeotrópicamente</a:t>
            </a:r>
            <a:r>
              <a:rPr lang="es-ES" dirty="0" smtClean="0"/>
              <a:t> orientado. Los problemas prácticos con este nuevo efecto electro-óptico hicieron que </a:t>
            </a:r>
            <a:r>
              <a:rPr lang="es-ES" dirty="0" err="1" smtClean="0"/>
              <a:t>Heilmeier</a:t>
            </a:r>
            <a:r>
              <a:rPr lang="es-ES" dirty="0" smtClean="0"/>
              <a:t> siguiera trabajando en los efectos de la dispersión en los cristales líquidos y, por último, la realización de la primera pantalla de cristal líquido de funcionamiento sobre la base de lo que él llamó la dispersión modo dinámico (DSM). La aplicación de un voltaje a un dispositivo DSM cambia inicialmente el cristal líquido transparente en una capa lechosa, turbia y estatal. Los dispositivos DSM podrían operar en modo transmisión y reflexión, pero requieren un considerable flujo de corriente para su funcionamiento.</a:t>
            </a:r>
          </a:p>
          <a:p>
            <a:pPr rtl="0"/>
            <a:r>
              <a:rPr lang="es-ES" b="1" dirty="0" smtClean="0"/>
              <a:t>[</a:t>
            </a:r>
            <a:r>
              <a:rPr lang="es-ES" b="1" dirty="0" smtClean="0">
                <a:hlinkClick r:id="rId54" action="ppaction://hlinkfile" tooltip="Editar sección: 1970"/>
              </a:rPr>
              <a:t>editar</a:t>
            </a:r>
            <a:r>
              <a:rPr lang="es-ES" b="1" dirty="0" smtClean="0"/>
              <a:t>] 1970</a:t>
            </a:r>
          </a:p>
          <a:p>
            <a:pPr rtl="0"/>
            <a:r>
              <a:rPr lang="es-ES" dirty="0" smtClean="0"/>
              <a:t>El 4 de diciembre de 1970, la patente del efecto del campo </a:t>
            </a:r>
            <a:r>
              <a:rPr lang="es-ES" i="1" dirty="0" err="1" smtClean="0"/>
              <a:t>twisted</a:t>
            </a:r>
            <a:r>
              <a:rPr lang="es-ES" i="1" dirty="0" smtClean="0"/>
              <a:t> </a:t>
            </a:r>
            <a:r>
              <a:rPr lang="es-ES" i="1" dirty="0" err="1" smtClean="0"/>
              <a:t>nematic</a:t>
            </a:r>
            <a:r>
              <a:rPr lang="es-ES" dirty="0" smtClean="0"/>
              <a:t> en cristales líquidos fue presentada por </a:t>
            </a:r>
            <a:r>
              <a:rPr lang="es-ES" dirty="0" err="1" smtClean="0"/>
              <a:t>Hoffmann-LaRoche</a:t>
            </a:r>
            <a:r>
              <a:rPr lang="es-ES" dirty="0" smtClean="0"/>
              <a:t> en Suiza (</a:t>
            </a:r>
            <a:r>
              <a:rPr lang="es-ES" dirty="0" err="1" smtClean="0"/>
              <a:t>Swiss</a:t>
            </a:r>
            <a:r>
              <a:rPr lang="es-ES" dirty="0" smtClean="0"/>
              <a:t> patente N º 532.261), con </a:t>
            </a:r>
            <a:r>
              <a:rPr lang="es-ES" dirty="0" err="1" smtClean="0">
                <a:hlinkClick r:id="rId55" action="ppaction://hlinkfile" tooltip="Wolfgang Helfrich (aún no redactado)"/>
              </a:rPr>
              <a:t>Wolfgang</a:t>
            </a:r>
            <a:r>
              <a:rPr lang="es-ES" dirty="0" smtClean="0">
                <a:hlinkClick r:id="rId55" action="ppaction://hlinkfile" tooltip="Wolfgang Helfrich (aún no redactado)"/>
              </a:rPr>
              <a:t> </a:t>
            </a:r>
            <a:r>
              <a:rPr lang="es-ES" dirty="0" err="1" smtClean="0">
                <a:hlinkClick r:id="rId55" action="ppaction://hlinkfile" tooltip="Wolfgang Helfrich (aún no redactado)"/>
              </a:rPr>
              <a:t>Helfrich</a:t>
            </a:r>
            <a:r>
              <a:rPr lang="es-ES" dirty="0" smtClean="0"/>
              <a:t> y </a:t>
            </a:r>
            <a:r>
              <a:rPr lang="es-ES" dirty="0" smtClean="0">
                <a:hlinkClick r:id="rId56" action="ppaction://hlinkfile" tooltip="Martin Schadt (aún no redactado)"/>
              </a:rPr>
              <a:t>Martin </a:t>
            </a:r>
            <a:r>
              <a:rPr lang="es-ES" dirty="0" err="1" smtClean="0">
                <a:hlinkClick r:id="rId56" action="ppaction://hlinkfile" tooltip="Martin Schadt (aún no redactado)"/>
              </a:rPr>
              <a:t>Schadt</a:t>
            </a:r>
            <a:r>
              <a:rPr lang="es-ES" dirty="0" smtClean="0"/>
              <a:t> (que trabajaba para el Central </a:t>
            </a:r>
            <a:r>
              <a:rPr lang="es-ES" dirty="0" err="1" smtClean="0"/>
              <a:t>Research</a:t>
            </a:r>
            <a:r>
              <a:rPr lang="es-ES" dirty="0" smtClean="0"/>
              <a:t> </a:t>
            </a:r>
            <a:r>
              <a:rPr lang="es-ES" dirty="0" err="1" smtClean="0"/>
              <a:t>Laboratories</a:t>
            </a:r>
            <a:r>
              <a:rPr lang="es-ES" dirty="0" smtClean="0"/>
              <a:t>) donde figuran como inventores. </a:t>
            </a:r>
            <a:r>
              <a:rPr lang="es-ES" dirty="0" err="1" smtClean="0"/>
              <a:t>Hoffmann</a:t>
            </a:r>
            <a:r>
              <a:rPr lang="es-ES" dirty="0" smtClean="0"/>
              <a:t>-La Roche, entonces con licencia de la invención se la dio a la fabrica suiza Brown, </a:t>
            </a:r>
            <a:r>
              <a:rPr lang="es-ES" dirty="0" err="1" smtClean="0"/>
              <a:t>Boveri</a:t>
            </a:r>
            <a:r>
              <a:rPr lang="es-ES" dirty="0" smtClean="0"/>
              <a:t> &amp; Cie, quien producía dispositivos para relojes durante los años 1970 y también a la industria electrónica japonesa que pronto produjo el primer reloj de pulsera digital de cuarzo con TN, pantallas LCD y muchos otros productos. </a:t>
            </a:r>
            <a:r>
              <a:rPr lang="es-ES" dirty="0" smtClean="0">
                <a:hlinkClick r:id="rId57" action="ppaction://hlinkfile" tooltip="James Fergason (aún no redactado)"/>
              </a:rPr>
              <a:t>James </a:t>
            </a:r>
            <a:r>
              <a:rPr lang="es-ES" dirty="0" err="1" smtClean="0">
                <a:hlinkClick r:id="rId57" action="ppaction://hlinkfile" tooltip="James Fergason (aún no redactado)"/>
              </a:rPr>
              <a:t>Fergason</a:t>
            </a:r>
            <a:r>
              <a:rPr lang="es-ES" dirty="0" smtClean="0"/>
              <a:t> en </a:t>
            </a:r>
            <a:r>
              <a:rPr lang="es-ES" dirty="0" smtClean="0">
                <a:hlinkClick r:id="rId58" action="ppaction://hlinkfile" tooltip="Kent State University (aún no redactado)"/>
              </a:rPr>
              <a:t>Kent </a:t>
            </a:r>
            <a:r>
              <a:rPr lang="es-ES" dirty="0" err="1" smtClean="0">
                <a:hlinkClick r:id="rId58" action="ppaction://hlinkfile" tooltip="Kent State University (aún no redactado)"/>
              </a:rPr>
              <a:t>State</a:t>
            </a:r>
            <a:r>
              <a:rPr lang="es-ES" dirty="0" smtClean="0">
                <a:hlinkClick r:id="rId58" action="ppaction://hlinkfile" tooltip="Kent State University (aún no redactado)"/>
              </a:rPr>
              <a:t> </a:t>
            </a:r>
            <a:r>
              <a:rPr lang="es-ES" dirty="0" err="1" smtClean="0">
                <a:hlinkClick r:id="rId58" action="ppaction://hlinkfile" tooltip="Kent State University (aún no redactado)"/>
              </a:rPr>
              <a:t>University</a:t>
            </a:r>
            <a:r>
              <a:rPr lang="es-ES" dirty="0" smtClean="0"/>
              <a:t> presentó una patente idéntica en los Estados Unidos del 22 de abril de 1971. En 1971 la compañía de </a:t>
            </a:r>
            <a:r>
              <a:rPr lang="es-ES" dirty="0" err="1" smtClean="0"/>
              <a:t>Fergason</a:t>
            </a:r>
            <a:r>
              <a:rPr lang="es-ES" dirty="0" smtClean="0"/>
              <a:t> ILIXCO (actualmente LXD </a:t>
            </a:r>
            <a:r>
              <a:rPr lang="es-ES" dirty="0" err="1" smtClean="0"/>
              <a:t>Incorporated</a:t>
            </a:r>
            <a:r>
              <a:rPr lang="es-ES" dirty="0" smtClean="0"/>
              <a:t>) produjo los primeros LCD basados en el efecto TN , que pronto sustituyó a la mala calidad de los tipos DSM debido a las mejoras en los voltajes de operación más bajos y un menor consumo de energía.</a:t>
            </a:r>
          </a:p>
          <a:p>
            <a:pPr rtl="0"/>
            <a:r>
              <a:rPr lang="es-ES" b="1" dirty="0" smtClean="0"/>
              <a:t>[</a:t>
            </a:r>
            <a:r>
              <a:rPr lang="es-ES" b="1" dirty="0" smtClean="0">
                <a:hlinkClick r:id="rId59" action="ppaction://hlinkfile" tooltip="Editar sección: 1972"/>
              </a:rPr>
              <a:t>editar</a:t>
            </a:r>
            <a:r>
              <a:rPr lang="es-ES" b="1" dirty="0" smtClean="0"/>
              <a:t>] 1972</a:t>
            </a:r>
          </a:p>
          <a:p>
            <a:pPr rtl="0"/>
            <a:r>
              <a:rPr lang="es-ES" dirty="0" smtClean="0"/>
              <a:t>La primera pantalla de matriz activa de cristal líquido se produjo en los Estados Unidos por </a:t>
            </a:r>
            <a:r>
              <a:rPr lang="es-ES" dirty="0" smtClean="0">
                <a:hlinkClick r:id="rId60" action="ppaction://hlinkfile" tooltip="Peter T. Brody (aún no redactado)"/>
              </a:rPr>
              <a:t>Peter T. </a:t>
            </a:r>
            <a:r>
              <a:rPr lang="es-ES" dirty="0" err="1" smtClean="0">
                <a:hlinkClick r:id="rId60" action="ppaction://hlinkfile" tooltip="Peter T. Brody (aún no redactado)"/>
              </a:rPr>
              <a:t>Brody</a:t>
            </a:r>
            <a:r>
              <a:rPr lang="es-ES" dirty="0" smtClean="0"/>
              <a:t>.</a:t>
            </a:r>
          </a:p>
          <a:p>
            <a:pPr rtl="0"/>
            <a:r>
              <a:rPr lang="es-ES" b="1" dirty="0" smtClean="0"/>
              <a:t>[</a:t>
            </a:r>
            <a:r>
              <a:rPr lang="es-ES" b="1" dirty="0" smtClean="0">
                <a:hlinkClick r:id="rId61" action="ppaction://hlinkfile" tooltip="Editar sección: Más"/>
              </a:rPr>
              <a:t>editar</a:t>
            </a:r>
            <a:r>
              <a:rPr lang="es-ES" b="1" dirty="0" smtClean="0"/>
              <a:t>] Más</a:t>
            </a:r>
          </a:p>
          <a:p>
            <a:pPr rtl="0"/>
            <a:r>
              <a:rPr lang="es-ES" dirty="0" smtClean="0"/>
              <a:t>Una descripción detallada de los orígenes y de la compleja historia de las pantallas de cristal líquido desde la perspectiva de una persona interna desde los primeros días ha sido publicado por </a:t>
            </a:r>
            <a:r>
              <a:rPr lang="es-ES" dirty="0" smtClean="0">
                <a:hlinkClick r:id="rId62" action="ppaction://hlinkfile" tooltip="Joseph A. Castellano (aún no redactado)"/>
              </a:rPr>
              <a:t>Joseph A. Castellano</a:t>
            </a:r>
            <a:r>
              <a:rPr lang="es-ES" dirty="0" smtClean="0"/>
              <a:t> en </a:t>
            </a:r>
            <a:r>
              <a:rPr lang="es-ES" i="1" dirty="0" err="1" smtClean="0"/>
              <a:t>Liquid</a:t>
            </a:r>
            <a:r>
              <a:rPr lang="es-ES" i="1" dirty="0" smtClean="0"/>
              <a:t> </a:t>
            </a:r>
            <a:r>
              <a:rPr lang="es-ES" i="1" dirty="0" err="1" smtClean="0"/>
              <a:t>Gold</a:t>
            </a:r>
            <a:r>
              <a:rPr lang="es-ES" i="1" dirty="0" smtClean="0"/>
              <a:t>, </a:t>
            </a:r>
            <a:r>
              <a:rPr lang="es-ES" i="1" dirty="0" err="1" smtClean="0"/>
              <a:t>The</a:t>
            </a:r>
            <a:r>
              <a:rPr lang="es-ES" i="1" dirty="0" smtClean="0"/>
              <a:t> </a:t>
            </a:r>
            <a:r>
              <a:rPr lang="es-ES" i="1" dirty="0" err="1" smtClean="0"/>
              <a:t>Story</a:t>
            </a:r>
            <a:r>
              <a:rPr lang="es-ES" i="1" dirty="0" smtClean="0"/>
              <a:t> of </a:t>
            </a:r>
            <a:r>
              <a:rPr lang="es-ES" i="1" dirty="0" err="1" smtClean="0"/>
              <a:t>Liquid</a:t>
            </a:r>
            <a:r>
              <a:rPr lang="es-ES" i="1" dirty="0" smtClean="0"/>
              <a:t> </a:t>
            </a:r>
            <a:r>
              <a:rPr lang="es-ES" i="1" dirty="0" err="1" smtClean="0"/>
              <a:t>Crystal</a:t>
            </a:r>
            <a:r>
              <a:rPr lang="es-ES" i="1" dirty="0" smtClean="0"/>
              <a:t> </a:t>
            </a:r>
            <a:r>
              <a:rPr lang="es-ES" i="1" dirty="0" err="1" smtClean="0"/>
              <a:t>Displays</a:t>
            </a:r>
            <a:r>
              <a:rPr lang="es-ES" i="1" dirty="0" smtClean="0"/>
              <a:t> and </a:t>
            </a:r>
            <a:r>
              <a:rPr lang="es-ES" i="1" dirty="0" err="1" smtClean="0"/>
              <a:t>the</a:t>
            </a:r>
            <a:r>
              <a:rPr lang="es-ES" i="1" dirty="0" smtClean="0"/>
              <a:t> </a:t>
            </a:r>
            <a:r>
              <a:rPr lang="es-ES" i="1" dirty="0" err="1" smtClean="0"/>
              <a:t>Creation</a:t>
            </a:r>
            <a:r>
              <a:rPr lang="es-ES" i="1" dirty="0" smtClean="0"/>
              <a:t> of </a:t>
            </a:r>
            <a:r>
              <a:rPr lang="es-ES" i="1" dirty="0" err="1" smtClean="0"/>
              <a:t>an</a:t>
            </a:r>
            <a:r>
              <a:rPr lang="es-ES" i="1" dirty="0" smtClean="0"/>
              <a:t> </a:t>
            </a:r>
            <a:r>
              <a:rPr lang="es-ES" i="1" dirty="0" err="1" smtClean="0"/>
              <a:t>Industry</a:t>
            </a:r>
            <a:r>
              <a:rPr lang="es-ES" dirty="0" smtClean="0"/>
              <a:t>. La misma historia vista desde una perspectiva diferente se ha descrito y publicado por </a:t>
            </a:r>
            <a:r>
              <a:rPr lang="es-ES" dirty="0" err="1" smtClean="0">
                <a:hlinkClick r:id="rId63" action="ppaction://hlinkfile" tooltip="Hiroshi Kawamoto (aún no redactado)"/>
              </a:rPr>
              <a:t>Hiroshi</a:t>
            </a:r>
            <a:r>
              <a:rPr lang="es-ES" dirty="0" smtClean="0">
                <a:hlinkClick r:id="rId63" action="ppaction://hlinkfile" tooltip="Hiroshi Kawamoto (aún no redactado)"/>
              </a:rPr>
              <a:t> </a:t>
            </a:r>
            <a:r>
              <a:rPr lang="es-ES" dirty="0" err="1" smtClean="0">
                <a:hlinkClick r:id="rId63" action="ppaction://hlinkfile" tooltip="Hiroshi Kawamoto (aún no redactado)"/>
              </a:rPr>
              <a:t>Kawamoto</a:t>
            </a:r>
            <a:r>
              <a:rPr lang="es-ES" dirty="0" smtClean="0"/>
              <a:t> (</a:t>
            </a:r>
            <a:r>
              <a:rPr lang="es-ES" i="1" dirty="0" err="1" smtClean="0"/>
              <a:t>The</a:t>
            </a:r>
            <a:r>
              <a:rPr lang="es-ES" i="1" dirty="0" smtClean="0"/>
              <a:t> </a:t>
            </a:r>
            <a:r>
              <a:rPr lang="es-ES" i="1" dirty="0" err="1" smtClean="0"/>
              <a:t>History</a:t>
            </a:r>
            <a:r>
              <a:rPr lang="es-ES" i="1" dirty="0" smtClean="0"/>
              <a:t> of </a:t>
            </a:r>
            <a:r>
              <a:rPr lang="es-ES" i="1" dirty="0" err="1" smtClean="0"/>
              <a:t>Liquid-Crystal</a:t>
            </a:r>
            <a:r>
              <a:rPr lang="es-ES" i="1" dirty="0" smtClean="0"/>
              <a:t> </a:t>
            </a:r>
            <a:r>
              <a:rPr lang="es-ES" i="1" dirty="0" err="1" smtClean="0"/>
              <a:t>Displays</a:t>
            </a:r>
            <a:r>
              <a:rPr lang="es-ES" dirty="0" smtClean="0"/>
              <a:t> , </a:t>
            </a:r>
            <a:r>
              <a:rPr lang="es-ES" dirty="0" err="1" smtClean="0"/>
              <a:t>Proc</a:t>
            </a:r>
            <a:r>
              <a:rPr lang="es-ES" dirty="0" smtClean="0"/>
              <a:t>. IEEE, Vol. 90, Nº 4, abril de 2002), este documento está disponible al público en el </a:t>
            </a:r>
            <a:r>
              <a:rPr lang="es-ES" i="1" dirty="0" smtClean="0"/>
              <a:t>IEEE </a:t>
            </a:r>
            <a:r>
              <a:rPr lang="es-ES" i="1" dirty="0" err="1" smtClean="0"/>
              <a:t>History</a:t>
            </a:r>
            <a:r>
              <a:rPr lang="es-ES" i="1" dirty="0" smtClean="0"/>
              <a:t> Center</a:t>
            </a:r>
            <a:r>
              <a:rPr lang="es-ES" dirty="0" smtClean="0"/>
              <a:t>.</a:t>
            </a:r>
          </a:p>
          <a:p>
            <a:pPr rtl="0"/>
            <a:r>
              <a:rPr lang="es-ES" b="1" dirty="0" smtClean="0"/>
              <a:t>[</a:t>
            </a:r>
            <a:r>
              <a:rPr lang="es-ES" b="1" dirty="0" smtClean="0">
                <a:hlinkClick r:id="rId64" action="ppaction://hlinkfile" tooltip="Editar sección: El color en los dispositivos"/>
              </a:rPr>
              <a:t>editar</a:t>
            </a:r>
            <a:r>
              <a:rPr lang="es-ES" b="1" dirty="0" smtClean="0"/>
              <a:t>] El color en los dispositivos</a:t>
            </a:r>
          </a:p>
          <a:p>
            <a:pPr rtl="0"/>
            <a:r>
              <a:rPr lang="es-ES" dirty="0" smtClean="0"/>
              <a:t>Logo de </a:t>
            </a:r>
            <a:r>
              <a:rPr lang="es-ES" dirty="0" err="1" smtClean="0"/>
              <a:t>Wikipedia</a:t>
            </a:r>
            <a:r>
              <a:rPr lang="es-ES" dirty="0" smtClean="0"/>
              <a:t> mostrado en un monitor cristal líquido.</a:t>
            </a:r>
          </a:p>
          <a:p>
            <a:pPr rtl="0"/>
            <a:r>
              <a:rPr lang="es-ES" dirty="0" smtClean="0"/>
              <a:t>En las pantallas LCD de color cada píxel individual se divide en tres células, o </a:t>
            </a:r>
            <a:r>
              <a:rPr lang="es-ES" dirty="0" err="1" smtClean="0"/>
              <a:t>subpíxeles</a:t>
            </a:r>
            <a:r>
              <a:rPr lang="es-ES" dirty="0" smtClean="0"/>
              <a:t>, de color </a:t>
            </a:r>
            <a:r>
              <a:rPr lang="es-ES" dirty="0" smtClean="0">
                <a:hlinkClick r:id="rId65" action="ppaction://hlinkfile" tooltip="Rojo"/>
              </a:rPr>
              <a:t>rojo</a:t>
            </a:r>
            <a:r>
              <a:rPr lang="es-ES" dirty="0" smtClean="0"/>
              <a:t>, </a:t>
            </a:r>
            <a:r>
              <a:rPr lang="es-ES" dirty="0" smtClean="0">
                <a:hlinkClick r:id="rId66" action="ppaction://hlinkfile" tooltip="Verde"/>
              </a:rPr>
              <a:t>verde</a:t>
            </a:r>
            <a:r>
              <a:rPr lang="es-ES" dirty="0" smtClean="0"/>
              <a:t> y </a:t>
            </a:r>
            <a:r>
              <a:rPr lang="es-ES" dirty="0" smtClean="0">
                <a:hlinkClick r:id="rId67" action="ppaction://hlinkfile" tooltip="Azul"/>
              </a:rPr>
              <a:t>azul</a:t>
            </a:r>
            <a:r>
              <a:rPr lang="es-ES" dirty="0" smtClean="0"/>
              <a:t>, respectivamente, por el aumento de los filtros (filtros de pigmento, filtros de tinte y filtros de óxido de metal). Cada </a:t>
            </a:r>
            <a:r>
              <a:rPr lang="es-ES" dirty="0" err="1" smtClean="0"/>
              <a:t>subpíxel</a:t>
            </a:r>
            <a:r>
              <a:rPr lang="es-ES" dirty="0" smtClean="0"/>
              <a:t> puede controlarse independientemente para producir miles o millones de posibles colores para cada píxel. Los monitores CRT usan la misma estructura de ‘</a:t>
            </a:r>
            <a:r>
              <a:rPr lang="es-ES" dirty="0" err="1" smtClean="0"/>
              <a:t>subpíxeles</a:t>
            </a:r>
            <a:r>
              <a:rPr lang="es-ES" dirty="0" smtClean="0"/>
              <a:t>' a través del uso de fósforo, aunque el haz de electrones analógicos empleados en </a:t>
            </a:r>
            <a:r>
              <a:rPr lang="es-ES" dirty="0" err="1" smtClean="0"/>
              <a:t>CRTs</a:t>
            </a:r>
            <a:r>
              <a:rPr lang="es-ES" dirty="0" smtClean="0"/>
              <a:t> no dan un número exacto de </a:t>
            </a:r>
            <a:r>
              <a:rPr lang="es-ES" dirty="0" err="1" smtClean="0"/>
              <a:t>subpíxeles</a:t>
            </a:r>
            <a:r>
              <a:rPr lang="es-ES" dirty="0" smtClean="0"/>
              <a:t>.</a:t>
            </a:r>
          </a:p>
          <a:p>
            <a:pPr rtl="0"/>
            <a:r>
              <a:rPr lang="es-ES" dirty="0" smtClean="0"/>
              <a:t>Los componentes de color pueden colocarse en varias formas geométricas de píxeles, en función del uso del monitor. Si el software sabe qué tipo de geometría se está usando en un LCD concreto, ésta puede usarse para aumentar la resolución del monitor a través de la presentación del </a:t>
            </a:r>
            <a:r>
              <a:rPr lang="es-ES" dirty="0" err="1" smtClean="0"/>
              <a:t>subpixel</a:t>
            </a:r>
            <a:r>
              <a:rPr lang="es-ES" dirty="0" smtClean="0"/>
              <a:t>. Esta técnica es especialmente útil para texto </a:t>
            </a:r>
            <a:r>
              <a:rPr lang="es-ES" i="1" dirty="0" smtClean="0"/>
              <a:t>anti-</a:t>
            </a:r>
            <a:r>
              <a:rPr lang="es-ES" i="1" dirty="0" err="1" smtClean="0"/>
              <a:t>aliasing</a:t>
            </a:r>
            <a:r>
              <a:rPr lang="es-ES" dirty="0" smtClean="0"/>
              <a:t>.</a:t>
            </a:r>
          </a:p>
          <a:p>
            <a:pPr rtl="0"/>
            <a:r>
              <a:rPr lang="es-ES" b="1" dirty="0" smtClean="0"/>
              <a:t>[</a:t>
            </a:r>
            <a:r>
              <a:rPr lang="es-ES" b="1" dirty="0" smtClean="0">
                <a:hlinkClick r:id="rId68" action="ppaction://hlinkfile" tooltip="Editar sección: Matrices activas y pasivas dirigidas a LCD"/>
              </a:rPr>
              <a:t>editar</a:t>
            </a:r>
            <a:r>
              <a:rPr lang="es-ES" b="1" dirty="0" smtClean="0"/>
              <a:t>] Matrices activas y pasivas dirigidas a LCD</a:t>
            </a:r>
          </a:p>
          <a:p>
            <a:pPr rtl="0"/>
            <a:r>
              <a:rPr lang="es-ES" dirty="0" smtClean="0"/>
              <a:t>Las pantallas LCD con un pequeño número de sectores, tales como los que se utilizan en relojes digitales y calculadoras de bolsillo, tienen contactos eléctricos individuales para cada segmento. Un circuito externo dedicado suministra una carga eléctrica para el control de cada segmento. Esta estructura es difícil de visualizar para algunos dispositivos de visualización.</a:t>
            </a:r>
          </a:p>
          <a:p>
            <a:pPr rtl="0"/>
            <a:r>
              <a:rPr lang="es-ES" dirty="0" smtClean="0"/>
              <a:t>Las pequeñas pantallas monocromo como las que se encuentran en los organizadores personales, o viejas pantallas de ordenadores portátiles tienen una estructura de matriz pasiva donde emplean tecnologías como la </a:t>
            </a:r>
            <a:r>
              <a:rPr lang="es-ES" i="1" dirty="0" err="1" smtClean="0"/>
              <a:t>super-twisted</a:t>
            </a:r>
            <a:r>
              <a:rPr lang="es-ES" i="1" dirty="0" smtClean="0"/>
              <a:t> </a:t>
            </a:r>
            <a:r>
              <a:rPr lang="es-ES" i="1" dirty="0" err="1" smtClean="0"/>
              <a:t>nematic</a:t>
            </a:r>
            <a:r>
              <a:rPr lang="es-ES" dirty="0" smtClean="0"/>
              <a:t> (STN) o la de doble capa STN (DSTN) , (DSTN corrige el problema del cambio de color de STN), y la STN de color (CSTN) (una tecnología donde el color se añade usando un filtro de color interno). Cada fila o columna de la pantalla tiene un solo circuito eléctrico. Los pixeles se dirigen a la vez por direcciones de fila y de columna. Este tipo de pantalla se denomina matriz pasiva–dirigida porque el píxel debe conservar su estado entre los períodos de refresco sin beneficiarse de una carga eléctrica constante. A medida que el número de píxeles (y, en consecuencia, columnas y filas) se incrementa, este tipo de pantalla se vuelve menos apropiada. Tiempos de respuesta muy lentos y un contraste bastante pobre son típicos en las matrices pasivas dirigidas a LCD.</a:t>
            </a:r>
          </a:p>
          <a:p>
            <a:pPr rtl="0"/>
            <a:r>
              <a:rPr lang="es-ES" dirty="0" smtClean="0"/>
              <a:t>En dispositivos de color de alta resolución como los modernos monitores LCD y televisores utilizan una estructura de matriz activa. Una matriz de </a:t>
            </a:r>
            <a:r>
              <a:rPr lang="es-ES" i="1" dirty="0" err="1" smtClean="0">
                <a:hlinkClick r:id="rId69" action="ppaction://hlinkfile" tooltip="Thin-film transistor"/>
              </a:rPr>
              <a:t>thin</a:t>
            </a:r>
            <a:r>
              <a:rPr lang="es-ES" i="1" dirty="0" smtClean="0">
                <a:hlinkClick r:id="rId69" action="ppaction://hlinkfile" tooltip="Thin-film transistor"/>
              </a:rPr>
              <a:t>-film </a:t>
            </a:r>
            <a:r>
              <a:rPr lang="es-ES" i="1" dirty="0" err="1" smtClean="0">
                <a:hlinkClick r:id="rId69" action="ppaction://hlinkfile" tooltip="Thin-film transistor"/>
              </a:rPr>
              <a:t>transistors</a:t>
            </a:r>
            <a:r>
              <a:rPr lang="es-ES" dirty="0" smtClean="0"/>
              <a:t> (TFT) se agrega a la polarización y a los filtros de color. Cada píxel tiene su propio transistor dedicado, que permitirá a cada línea de la columna acceder a un píxel. Cuando una línea de fila está activada, todas las líneas de la columna están conectadas a una fila de píxeles y una correcta tensión de alimentación es impulsada a todas las líneas de la columna. Cuando la línea de fila se desactiva, la siguiente línea de fila es activada. Todas las líneas de la fila se activan secuencialmente durante una operación de actualización. La matriz activa está dirigida a dispositivos con un mayor brillo y tamaño que a los que se dirige la matriz pasiva (dirigida a dispositivos de pequeño tamaño, y, en general, que tienen tiempos de respuesta más pequeños, produciendo imágenes mucho mejores).</a:t>
            </a:r>
          </a:p>
          <a:p>
            <a:pPr rtl="0"/>
            <a:r>
              <a:rPr lang="es-ES" b="1" dirty="0" smtClean="0"/>
              <a:t>[</a:t>
            </a:r>
            <a:r>
              <a:rPr lang="es-ES" b="1" dirty="0" smtClean="0">
                <a:hlinkClick r:id="rId70" action="ppaction://hlinkfile" tooltip="Editar sección: Tecnologías de matriz activa"/>
              </a:rPr>
              <a:t>editar</a:t>
            </a:r>
            <a:r>
              <a:rPr lang="es-ES" b="1" dirty="0" smtClean="0"/>
              <a:t>] Tecnologías de matriz activa</a:t>
            </a:r>
          </a:p>
          <a:p>
            <a:pPr rtl="0"/>
            <a:r>
              <a:rPr lang="es-ES" b="1" dirty="0" smtClean="0"/>
              <a:t>[</a:t>
            </a:r>
            <a:r>
              <a:rPr lang="es-ES" b="1" dirty="0" smtClean="0">
                <a:hlinkClick r:id="rId71" action="ppaction://hlinkfile" tooltip="Editar sección: Twisted nematic (TN)"/>
              </a:rPr>
              <a:t>editar</a:t>
            </a:r>
            <a:r>
              <a:rPr lang="es-ES" b="1" dirty="0" smtClean="0"/>
              <a:t>] </a:t>
            </a:r>
            <a:r>
              <a:rPr lang="es-ES" b="1" i="1" dirty="0" err="1" smtClean="0"/>
              <a:t>Twisted</a:t>
            </a:r>
            <a:r>
              <a:rPr lang="es-ES" b="1" i="1" dirty="0" smtClean="0"/>
              <a:t> </a:t>
            </a:r>
            <a:r>
              <a:rPr lang="es-ES" b="1" i="1" dirty="0" err="1" smtClean="0"/>
              <a:t>nematic</a:t>
            </a:r>
            <a:r>
              <a:rPr lang="es-ES" b="1" dirty="0" smtClean="0"/>
              <a:t> (TN)</a:t>
            </a:r>
          </a:p>
          <a:p>
            <a:pPr rtl="0"/>
            <a:r>
              <a:rPr lang="es-ES" dirty="0" smtClean="0"/>
              <a:t>Las pantallas </a:t>
            </a:r>
            <a:r>
              <a:rPr lang="es-ES" i="1" dirty="0" err="1" smtClean="0"/>
              <a:t>twisted</a:t>
            </a:r>
            <a:r>
              <a:rPr lang="es-ES" i="1" dirty="0" smtClean="0"/>
              <a:t> </a:t>
            </a:r>
            <a:r>
              <a:rPr lang="es-ES" i="1" dirty="0" err="1" smtClean="0"/>
              <a:t>nematic</a:t>
            </a:r>
            <a:r>
              <a:rPr lang="es-ES" dirty="0" smtClean="0"/>
              <a:t> contienen elementos de cristal líquido con desenrollado y enrollado en diversos grados para permitir que la luz pase a través de ellos. Cuando no se aplica voltaje a una celda de cristal líquido TN, la luz se polariza para pasar a través de la célula. En proporción a la tensión aplicada, las células LC giran hasta 90 grados cambiando la polarización y bloqueando el camino de la luz. Para ajustar correctamente el nivel de la tensión de casi cualquier nivel de gris o la transmisión que se puede lograr.</a:t>
            </a:r>
          </a:p>
          <a:p>
            <a:pPr rtl="0"/>
            <a:r>
              <a:rPr lang="es-ES" b="1" dirty="0" smtClean="0"/>
              <a:t>[</a:t>
            </a:r>
            <a:r>
              <a:rPr lang="es-ES" b="1" dirty="0" smtClean="0">
                <a:hlinkClick r:id="rId72" action="ppaction://hlinkfile" tooltip="Editar sección: In-plane switching (IPS)"/>
              </a:rPr>
              <a:t>editar</a:t>
            </a:r>
            <a:r>
              <a:rPr lang="es-ES" b="1" dirty="0" smtClean="0"/>
              <a:t>] </a:t>
            </a:r>
            <a:r>
              <a:rPr lang="es-ES" b="1" i="1" dirty="0" smtClean="0"/>
              <a:t>In-</a:t>
            </a:r>
            <a:r>
              <a:rPr lang="es-ES" b="1" i="1" dirty="0" err="1" smtClean="0"/>
              <a:t>plane</a:t>
            </a:r>
            <a:r>
              <a:rPr lang="es-ES" b="1" i="1" dirty="0" smtClean="0"/>
              <a:t> </a:t>
            </a:r>
            <a:r>
              <a:rPr lang="es-ES" b="1" i="1" dirty="0" err="1" smtClean="0"/>
              <a:t>switching</a:t>
            </a:r>
            <a:r>
              <a:rPr lang="es-ES" b="1" dirty="0" smtClean="0"/>
              <a:t> (IPS)</a:t>
            </a:r>
          </a:p>
          <a:p>
            <a:pPr rtl="0"/>
            <a:r>
              <a:rPr lang="es-ES" i="1" dirty="0" smtClean="0">
                <a:hlinkClick r:id="rId73" action="ppaction://hlinkfile" tooltip="In-plane switching (aún no redactado)"/>
              </a:rPr>
              <a:t>In-</a:t>
            </a:r>
            <a:r>
              <a:rPr lang="es-ES" i="1" dirty="0" err="1" smtClean="0">
                <a:hlinkClick r:id="rId73" action="ppaction://hlinkfile" tooltip="In-plane switching (aún no redactado)"/>
              </a:rPr>
              <a:t>plane</a:t>
            </a:r>
            <a:r>
              <a:rPr lang="es-ES" i="1" dirty="0" smtClean="0">
                <a:hlinkClick r:id="rId73" action="ppaction://hlinkfile" tooltip="In-plane switching (aún no redactado)"/>
              </a:rPr>
              <a:t> </a:t>
            </a:r>
            <a:r>
              <a:rPr lang="es-ES" i="1" dirty="0" err="1" smtClean="0">
                <a:hlinkClick r:id="rId73" action="ppaction://hlinkfile" tooltip="In-plane switching (aún no redactado)"/>
              </a:rPr>
              <a:t>switching</a:t>
            </a:r>
            <a:r>
              <a:rPr lang="es-ES" dirty="0" smtClean="0"/>
              <a:t> es una tecnología LCD que alinea las celdas de cristal líquido en una dirección horizontal. En este método, el campo eléctrico se aplica a través de cada uno de los extremos del cristal, pero esto requiere dos transistores por cada píxel en vez de un transistor que era lo necesario para una pantalla estándar TFT. Esto hace que se produzca un mayor bloqueo del área de transmisión, también requiere un mayor brillo de fondo, el cuál consumirá más energía, haciendo este tipo de pantalla menos deseable para los ordenadores portátiles.</a:t>
            </a:r>
          </a:p>
          <a:p>
            <a:pPr rtl="0"/>
            <a:r>
              <a:rPr lang="es-ES" b="1" dirty="0" smtClean="0"/>
              <a:t>[</a:t>
            </a:r>
            <a:r>
              <a:rPr lang="es-ES" b="1" dirty="0" smtClean="0">
                <a:hlinkClick r:id="rId74" action="ppaction://hlinkfile" tooltip="Editar sección: Vertical alignment (VA)"/>
              </a:rPr>
              <a:t>editar</a:t>
            </a:r>
            <a:r>
              <a:rPr lang="es-ES" b="1" dirty="0" smtClean="0"/>
              <a:t>] </a:t>
            </a:r>
            <a:r>
              <a:rPr lang="es-ES" b="1" i="1" dirty="0" smtClean="0"/>
              <a:t>Vertical </a:t>
            </a:r>
            <a:r>
              <a:rPr lang="es-ES" b="1" i="1" dirty="0" err="1" smtClean="0"/>
              <a:t>alignment</a:t>
            </a:r>
            <a:r>
              <a:rPr lang="es-ES" b="1" dirty="0" smtClean="0"/>
              <a:t> (VA)</a:t>
            </a:r>
          </a:p>
          <a:p>
            <a:pPr rtl="0"/>
            <a:r>
              <a:rPr lang="es-ES" dirty="0" smtClean="0"/>
              <a:t>Las pantallas </a:t>
            </a:r>
            <a:r>
              <a:rPr lang="es-ES" i="1" dirty="0" smtClean="0"/>
              <a:t>vertical </a:t>
            </a:r>
            <a:r>
              <a:rPr lang="es-ES" i="1" dirty="0" err="1" smtClean="0"/>
              <a:t>alignment</a:t>
            </a:r>
            <a:r>
              <a:rPr lang="es-ES" dirty="0" smtClean="0"/>
              <a:t>, VA, son una forma de pantallas LCD en las que el material de cristal líquido se encuentra en un estado vertical eliminando la necesidad de los transistores extras (como en el </a:t>
            </a:r>
            <a:r>
              <a:rPr lang="es-ES" dirty="0" smtClean="0">
                <a:hlinkClick r:id="rId75" action="ppaction://hlinkfile" tooltip="IPS"/>
              </a:rPr>
              <a:t>IPS</a:t>
            </a:r>
            <a:r>
              <a:rPr lang="es-ES" dirty="0" smtClean="0"/>
              <a:t>). Cuando no se aplica voltaje, la celda de cristal líquido, sigue siendo perpendicular al sustrato creando una pantalla negra.</a:t>
            </a:r>
          </a:p>
          <a:p>
            <a:pPr rtl="0"/>
            <a:r>
              <a:rPr lang="es-ES" b="1" dirty="0" smtClean="0"/>
              <a:t>[</a:t>
            </a:r>
            <a:r>
              <a:rPr lang="es-ES" b="1" dirty="0" smtClean="0">
                <a:hlinkClick r:id="rId76" action="ppaction://hlinkfile" tooltip="Editar sección: Control de calidad"/>
              </a:rPr>
              <a:t>editar</a:t>
            </a:r>
            <a:r>
              <a:rPr lang="es-ES" b="1" dirty="0" smtClean="0"/>
              <a:t>] Control de calidad</a:t>
            </a:r>
          </a:p>
          <a:p>
            <a:pPr rtl="0"/>
            <a:r>
              <a:rPr lang="es-ES" dirty="0" smtClean="0"/>
              <a:t>Algunos paneles LCD contienen transistores defectuosos, provocando que los píxeles se enciendan o se apaguen permanentemente, lo que se denomina comúnmente píxeles atascados o píxeles muertos, respectivamente. A diferencia de los circuitos integrados, los paneles LCD con unos pocos píxeles defectuosos suelen aún poder utilizarse. También es prohibitivo económicamente descartar un panel, con unos pocos píxeles defectuosos porque los paneles LCD son mucho más grandes que </a:t>
            </a:r>
            <a:r>
              <a:rPr lang="es-ES" dirty="0" err="1" smtClean="0"/>
              <a:t>ICs</a:t>
            </a:r>
            <a:r>
              <a:rPr lang="es-ES" dirty="0" smtClean="0"/>
              <a:t>. Los fabricantes tienen normas diferentes para determinar un número aceptable de píxeles defectuosos. El número máximo aceptable de píxeles defectuosos para LCD varía en gran medida. En un primer momento, Samsung tenía una política de tolerancia cero para los monitores LCD que se vendían en Corea. Actualmente sin embargo, Samsung se adhiere al estándar ISO 13406-2 que resulta menos restrictivo. En otras empresas se han llegado a tener políticas que toleraban hasta 11 pixeles muertos. Las políticas de píxeles muertos son un debate en el que se encuentran dos posiciones contrapuestas las de los fabricantes y los clientes. Para regular la aceptación de los defectuosos y para proteger al usuario final, la ISO publicó el estándar ISO 13406-2. Sin embargo no todos los fabricantes de LCD se ajustan a esta normativa y la norma ISO es a menudo interpretada de diferentes maneras.</a:t>
            </a:r>
          </a:p>
          <a:p>
            <a:pPr rtl="0"/>
            <a:r>
              <a:rPr lang="es-ES" dirty="0" smtClean="0"/>
              <a:t>Los paneles LCD tienen más probabilidades de tener defectos que la mayoría de </a:t>
            </a:r>
            <a:r>
              <a:rPr lang="es-ES" dirty="0" err="1" smtClean="0"/>
              <a:t>ICs</a:t>
            </a:r>
            <a:r>
              <a:rPr lang="es-ES" dirty="0" smtClean="0"/>
              <a:t>, debido a su mayor tamaño. La norma es mucho más seguida ahora debido a la feroz competencia entre los fabricantes y un mejor control de calidad. Un panel LCD SVGA con 4 píxeles defectuosos es generalmente considerado defectuoso y los clientes pueden solicitar un cambio por uno nuevo. Algunos fabricantes, en particular en Corea del Sur, donde se encuentran algunos de los mayores fabricantes de paneles LCD, como LG, ahora tienen "cero píxeles defectuosos de garantía" y se puede pedir que se sustituya el dispositivo por otro en caso de que un píxel sea defectuoso. Incluso donde esas garantías no existen, la ubicación de píxeles defectuosos es importante. Una pantalla con sólo unos pocos píxeles defectuosos puede ser inaceptable si los píxeles defectuosos están cerca unos de otros. Los fabricantes también pueden relajar sus criterios de sustitución de píxeles defectuosos cuando están en el centro del área de visualización.</a:t>
            </a:r>
          </a:p>
          <a:p>
            <a:pPr rtl="0"/>
            <a:r>
              <a:rPr lang="es-ES" dirty="0" smtClean="0"/>
              <a:t>Los paneles LCD también tienen defectos conocidos como mura, el cuál tiene como una pequeña grieta que provoca pequeños cambios en la luminosidad o en el color.</a:t>
            </a:r>
          </a:p>
          <a:p>
            <a:pPr rtl="0"/>
            <a:r>
              <a:rPr lang="es-ES" b="1" dirty="0" smtClean="0"/>
              <a:t>[</a:t>
            </a:r>
            <a:r>
              <a:rPr lang="es-ES" b="1" dirty="0" smtClean="0">
                <a:hlinkClick r:id="rId77" action="ppaction://hlinkfile" tooltip="Editar sección: Pantalla de corriente cero (biestable)"/>
              </a:rPr>
              <a:t>editar</a:t>
            </a:r>
            <a:r>
              <a:rPr lang="es-ES" b="1" dirty="0" smtClean="0"/>
              <a:t>] Pantalla de corriente cero (</a:t>
            </a:r>
            <a:r>
              <a:rPr lang="es-ES" b="1" dirty="0" err="1" smtClean="0"/>
              <a:t>biestable</a:t>
            </a:r>
            <a:r>
              <a:rPr lang="es-ES" b="1" dirty="0" smtClean="0"/>
              <a:t>)</a:t>
            </a:r>
          </a:p>
          <a:p>
            <a:pPr rtl="0"/>
            <a:r>
              <a:rPr lang="es-ES" dirty="0" smtClean="0"/>
              <a:t>El </a:t>
            </a:r>
            <a:r>
              <a:rPr lang="es-ES" i="1" dirty="0" err="1" smtClean="0"/>
              <a:t>zenithal</a:t>
            </a:r>
            <a:r>
              <a:rPr lang="es-ES" i="1" dirty="0" smtClean="0"/>
              <a:t> </a:t>
            </a:r>
            <a:r>
              <a:rPr lang="es-ES" i="1" dirty="0" err="1" smtClean="0"/>
              <a:t>bistable</a:t>
            </a:r>
            <a:r>
              <a:rPr lang="es-ES" i="1" dirty="0" smtClean="0"/>
              <a:t> </a:t>
            </a:r>
            <a:r>
              <a:rPr lang="es-ES" i="1" dirty="0" err="1" smtClean="0"/>
              <a:t>device</a:t>
            </a:r>
            <a:r>
              <a:rPr lang="es-ES" dirty="0" smtClean="0"/>
              <a:t> (ZBD), desarrollado por </a:t>
            </a:r>
            <a:r>
              <a:rPr lang="es-ES" dirty="0" err="1" smtClean="0"/>
              <a:t>QinetiQ</a:t>
            </a:r>
            <a:r>
              <a:rPr lang="es-ES" dirty="0" smtClean="0"/>
              <a:t> (anteriormente DERA), puede mantener una imagen sin corriente. Los cristales pueden existir en una de las dos orientaciones estables (negro y blanco) y la corriente sólo es necesaria para cambiar la imagen. </a:t>
            </a:r>
            <a:r>
              <a:rPr lang="es-ES" i="1" dirty="0" smtClean="0"/>
              <a:t>ZBD </a:t>
            </a:r>
            <a:r>
              <a:rPr lang="es-ES" i="1" dirty="0" err="1" smtClean="0"/>
              <a:t>Displays</a:t>
            </a:r>
            <a:r>
              <a:rPr lang="es-ES" dirty="0" smtClean="0"/>
              <a:t> es una empresa derivada de </a:t>
            </a:r>
            <a:r>
              <a:rPr lang="es-ES" dirty="0" err="1" smtClean="0"/>
              <a:t>QinetiQ</a:t>
            </a:r>
            <a:r>
              <a:rPr lang="es-ES" dirty="0" smtClean="0"/>
              <a:t> la cuál fabrica dispositivos ZBD tanto en escala de grises como en color.</a:t>
            </a:r>
          </a:p>
          <a:p>
            <a:pPr rtl="0"/>
            <a:r>
              <a:rPr lang="es-ES" dirty="0" smtClean="0"/>
              <a:t>Una empresa francesa, </a:t>
            </a:r>
            <a:r>
              <a:rPr lang="es-ES" dirty="0" err="1" smtClean="0"/>
              <a:t>Nemoptic</a:t>
            </a:r>
            <a:r>
              <a:rPr lang="es-ES" dirty="0" smtClean="0"/>
              <a:t>, ha desarrollado otro </a:t>
            </a:r>
            <a:r>
              <a:rPr lang="es-ES" dirty="0" smtClean="0">
                <a:hlinkClick r:id="rId78" action="ppaction://hlinkfile" tooltip="Papel potencia-cero (aún no redactado)"/>
              </a:rPr>
              <a:t>papel potencia-cero</a:t>
            </a:r>
            <a:r>
              <a:rPr lang="es-ES" dirty="0" smtClean="0"/>
              <a:t>, al igual que la tecnología LCD se ha producido en masa desde julio de 2003. Esta tecnología está destinada para su uso en aplicaciones tales como </a:t>
            </a:r>
            <a:r>
              <a:rPr lang="es-ES" i="1" dirty="0" err="1" smtClean="0"/>
              <a:t>electronic</a:t>
            </a:r>
            <a:r>
              <a:rPr lang="es-ES" i="1" dirty="0" smtClean="0"/>
              <a:t> </a:t>
            </a:r>
            <a:r>
              <a:rPr lang="es-ES" i="1" dirty="0" err="1" smtClean="0"/>
              <a:t>shelf</a:t>
            </a:r>
            <a:r>
              <a:rPr lang="es-ES" i="1" dirty="0" smtClean="0"/>
              <a:t> </a:t>
            </a:r>
            <a:r>
              <a:rPr lang="es-ES" i="1" dirty="0" err="1" smtClean="0"/>
              <a:t>labels</a:t>
            </a:r>
            <a:r>
              <a:rPr lang="es-ES" dirty="0" smtClean="0"/>
              <a:t>, </a:t>
            </a:r>
            <a:r>
              <a:rPr lang="es-ES" dirty="0" smtClean="0">
                <a:hlinkClick r:id="rId79" action="ppaction://hlinkfile" tooltip="Libro electrónico"/>
              </a:rPr>
              <a:t>libros electrónicos</a:t>
            </a:r>
            <a:r>
              <a:rPr lang="es-ES" dirty="0" smtClean="0"/>
              <a:t>, </a:t>
            </a:r>
            <a:r>
              <a:rPr lang="es-ES" dirty="0" smtClean="0">
                <a:hlinkClick r:id="rId80" action="ppaction://hlinkfile" tooltip="Documento electrónico"/>
              </a:rPr>
              <a:t>documentos electrónicos</a:t>
            </a:r>
            <a:r>
              <a:rPr lang="es-ES" dirty="0" smtClean="0"/>
              <a:t>, </a:t>
            </a:r>
            <a:r>
              <a:rPr lang="es-ES" dirty="0" smtClean="0">
                <a:hlinkClick r:id="rId81" action="ppaction://hlinkfile" tooltip="Periódico electrónico (aún no redactado)"/>
              </a:rPr>
              <a:t>periódicos electrónicos</a:t>
            </a:r>
            <a:r>
              <a:rPr lang="es-ES" dirty="0" smtClean="0"/>
              <a:t>, </a:t>
            </a:r>
            <a:r>
              <a:rPr lang="es-ES" dirty="0" smtClean="0">
                <a:hlinkClick r:id="rId82" action="ppaction://hlinkfile" tooltip="Diccionario electrónico"/>
              </a:rPr>
              <a:t>diccionarios electrónicos</a:t>
            </a:r>
            <a:r>
              <a:rPr lang="es-ES" dirty="0" smtClean="0"/>
              <a:t>, sensores industriales, </a:t>
            </a:r>
            <a:r>
              <a:rPr lang="es-ES" i="1" dirty="0" smtClean="0">
                <a:hlinkClick r:id="rId83" action="ppaction://hlinkfile" tooltip="Ultra Mobile PC"/>
              </a:rPr>
              <a:t>Ultra Mobile PC</a:t>
            </a:r>
            <a:r>
              <a:rPr lang="es-ES" dirty="0" smtClean="0"/>
              <a:t>, etc. Las pantallas de cristal líquido de potencia cero son una categoría de </a:t>
            </a:r>
            <a:r>
              <a:rPr lang="es-ES" dirty="0" smtClean="0">
                <a:hlinkClick r:id="rId84" action="ppaction://hlinkfile" tooltip="Papel electrónico"/>
              </a:rPr>
              <a:t>papel electrónico</a:t>
            </a:r>
            <a:r>
              <a:rPr lang="es-ES" dirty="0" smtClean="0"/>
              <a:t>.</a:t>
            </a:r>
          </a:p>
          <a:p>
            <a:pPr rtl="0"/>
            <a:r>
              <a:rPr lang="es-ES" i="1" dirty="0" smtClean="0"/>
              <a:t>Kent </a:t>
            </a:r>
            <a:r>
              <a:rPr lang="es-ES" i="1" dirty="0" err="1" smtClean="0"/>
              <a:t>Displays</a:t>
            </a:r>
            <a:r>
              <a:rPr lang="es-ES" dirty="0" smtClean="0"/>
              <a:t> también ha elaborado una pantalla de "no corriente" que se utiliza en los </a:t>
            </a:r>
            <a:r>
              <a:rPr lang="es-ES" i="1" dirty="0" err="1" smtClean="0"/>
              <a:t>Polymer</a:t>
            </a:r>
            <a:r>
              <a:rPr lang="es-ES" i="1" dirty="0" smtClean="0"/>
              <a:t> </a:t>
            </a:r>
            <a:r>
              <a:rPr lang="es-ES" i="1" dirty="0" err="1" smtClean="0"/>
              <a:t>Stabilized</a:t>
            </a:r>
            <a:r>
              <a:rPr lang="es-ES" i="1" dirty="0" smtClean="0"/>
              <a:t> </a:t>
            </a:r>
            <a:r>
              <a:rPr lang="es-ES" i="1" dirty="0" err="1" smtClean="0"/>
              <a:t>Cholesteric</a:t>
            </a:r>
            <a:r>
              <a:rPr lang="es-ES" i="1" dirty="0" smtClean="0"/>
              <a:t> </a:t>
            </a:r>
            <a:r>
              <a:rPr lang="es-ES" i="1" dirty="0" err="1" smtClean="0"/>
              <a:t>Liquid</a:t>
            </a:r>
            <a:r>
              <a:rPr lang="es-ES" i="1" dirty="0" smtClean="0"/>
              <a:t> Cristales</a:t>
            </a:r>
            <a:r>
              <a:rPr lang="es-ES" dirty="0" smtClean="0"/>
              <a:t> o Polímero Estabilizado de Cristales Líquidos </a:t>
            </a:r>
            <a:r>
              <a:rPr lang="es-ES" dirty="0" err="1" smtClean="0"/>
              <a:t>Colestéricos</a:t>
            </a:r>
            <a:r>
              <a:rPr lang="es-ES" dirty="0" smtClean="0"/>
              <a:t> (</a:t>
            </a:r>
            <a:r>
              <a:rPr lang="es-ES" dirty="0" err="1" smtClean="0">
                <a:hlinkClick r:id="rId85" action="ppaction://hlinkfile" tooltip="ChLCD (aún no redactado)"/>
              </a:rPr>
              <a:t>ChLCD</a:t>
            </a:r>
            <a:r>
              <a:rPr lang="es-ES" dirty="0" smtClean="0"/>
              <a:t>). El principal inconveniente a la </a:t>
            </a:r>
            <a:r>
              <a:rPr lang="es-ES" dirty="0" err="1" smtClean="0"/>
              <a:t>ChLCD</a:t>
            </a:r>
            <a:r>
              <a:rPr lang="es-ES" dirty="0" smtClean="0"/>
              <a:t> es su lenta tasa de refresco, especialmente con bajas temperaturas.</a:t>
            </a:r>
          </a:p>
          <a:p>
            <a:pPr rtl="0"/>
            <a:r>
              <a:rPr lang="es-ES" dirty="0" smtClean="0"/>
              <a:t>En 2004 los investigadores de la </a:t>
            </a:r>
            <a:r>
              <a:rPr lang="es-ES" dirty="0" smtClean="0">
                <a:hlinkClick r:id="rId86" action="ppaction://hlinkfile" tooltip="Universidad de Oxford"/>
              </a:rPr>
              <a:t>Universidad de Oxford</a:t>
            </a:r>
            <a:r>
              <a:rPr lang="es-ES" dirty="0" smtClean="0"/>
              <a:t> demostraron también dos nuevos tipos de LCD de potencia cero </a:t>
            </a:r>
            <a:r>
              <a:rPr lang="es-ES" dirty="0" err="1" smtClean="0"/>
              <a:t>biestable</a:t>
            </a:r>
            <a:r>
              <a:rPr lang="es-ES" dirty="0" smtClean="0"/>
              <a:t> basados en las técnicas </a:t>
            </a:r>
            <a:r>
              <a:rPr lang="es-ES" dirty="0" err="1" smtClean="0"/>
              <a:t>biestables</a:t>
            </a:r>
            <a:r>
              <a:rPr lang="es-ES" dirty="0" smtClean="0"/>
              <a:t> de </a:t>
            </a:r>
            <a:r>
              <a:rPr lang="es-ES" dirty="0" err="1" smtClean="0"/>
              <a:t>Zenithal</a:t>
            </a:r>
            <a:r>
              <a:rPr lang="es-ES" dirty="0" smtClean="0"/>
              <a:t>.</a:t>
            </a:r>
          </a:p>
          <a:p>
            <a:pPr rtl="0"/>
            <a:r>
              <a:rPr lang="es-ES" dirty="0" smtClean="0"/>
              <a:t>Varias tecnologías </a:t>
            </a:r>
            <a:r>
              <a:rPr lang="es-ES" dirty="0" err="1" smtClean="0"/>
              <a:t>biestables</a:t>
            </a:r>
            <a:r>
              <a:rPr lang="es-ES" dirty="0" smtClean="0"/>
              <a:t>, como el 360 ° BTN y el </a:t>
            </a:r>
            <a:r>
              <a:rPr lang="es-ES" dirty="0" err="1" smtClean="0">
                <a:hlinkClick r:id="rId87" action="ppaction://hlinkfile" tooltip="Biestable colestérico (aún no redactado)"/>
              </a:rPr>
              <a:t>biestable</a:t>
            </a:r>
            <a:r>
              <a:rPr lang="es-ES" dirty="0" smtClean="0">
                <a:hlinkClick r:id="rId87" action="ppaction://hlinkfile" tooltip="Biestable colestérico (aún no redactado)"/>
              </a:rPr>
              <a:t> </a:t>
            </a:r>
            <a:r>
              <a:rPr lang="es-ES" dirty="0" err="1" smtClean="0">
                <a:hlinkClick r:id="rId87" action="ppaction://hlinkfile" tooltip="Biestable colestérico (aún no redactado)"/>
              </a:rPr>
              <a:t>colestérico</a:t>
            </a:r>
            <a:r>
              <a:rPr lang="es-ES" dirty="0" smtClean="0"/>
              <a:t>, dependen principalmente de la mayor parte de las propiedades del cristal líquido y el uso del estándar de anclaje fuerte, con la alineación de películas y cristal líquido mezclan de manera similar los materiales tradicionales monoestables. Otras tecnologías </a:t>
            </a:r>
            <a:r>
              <a:rPr lang="es-ES" dirty="0" err="1" smtClean="0"/>
              <a:t>biestables</a:t>
            </a:r>
            <a:r>
              <a:rPr lang="es-ES" dirty="0" smtClean="0"/>
              <a:t> (por ejemplo, </a:t>
            </a:r>
            <a:r>
              <a:rPr lang="es-ES" i="1" dirty="0" err="1" smtClean="0">
                <a:hlinkClick r:id="rId88" action="ppaction://hlinkfile" tooltip="Binem Technology (aún no redactado)"/>
              </a:rPr>
              <a:t>Binem</a:t>
            </a:r>
            <a:r>
              <a:rPr lang="es-ES" i="1" dirty="0" smtClean="0">
                <a:hlinkClick r:id="rId88" action="ppaction://hlinkfile" tooltip="Binem Technology (aún no redactado)"/>
              </a:rPr>
              <a:t> </a:t>
            </a:r>
            <a:r>
              <a:rPr lang="es-ES" i="1" dirty="0" err="1" smtClean="0">
                <a:hlinkClick r:id="rId88" action="ppaction://hlinkfile" tooltip="Binem Technology (aún no redactado)"/>
              </a:rPr>
              <a:t>Technology</a:t>
            </a:r>
            <a:r>
              <a:rPr lang="es-ES" dirty="0" smtClean="0"/>
              <a:t>) se basan principalmente en las propiedades de la superficie y necesitan medidas específicas de la debilidad de los materiales de anclaje.</a:t>
            </a:r>
          </a:p>
          <a:p>
            <a:pPr rtl="0"/>
            <a:r>
              <a:rPr lang="es-ES" b="1" dirty="0" smtClean="0"/>
              <a:t>[</a:t>
            </a:r>
            <a:r>
              <a:rPr lang="es-ES" b="1" dirty="0" smtClean="0">
                <a:hlinkClick r:id="rId89" action="ppaction://hlinkfile" tooltip="Editar sección: Inconvenientes"/>
              </a:rPr>
              <a:t>editar</a:t>
            </a:r>
            <a:r>
              <a:rPr lang="es-ES" b="1" dirty="0" smtClean="0"/>
              <a:t>] Inconvenientes</a:t>
            </a:r>
          </a:p>
          <a:p>
            <a:pPr rtl="0"/>
            <a:r>
              <a:rPr lang="es-ES" dirty="0" smtClean="0"/>
              <a:t>La tecnología LCD aún tiene algunos inconvenientes en comparación con otras tecnologías de visualización:</a:t>
            </a:r>
          </a:p>
          <a:p>
            <a:pPr rtl="0"/>
            <a:r>
              <a:rPr lang="es-ES" b="1" dirty="0" smtClean="0"/>
              <a:t>[</a:t>
            </a:r>
            <a:r>
              <a:rPr lang="es-ES" b="1" dirty="0" smtClean="0">
                <a:hlinkClick r:id="rId90" action="ppaction://hlinkfile" tooltip="Editar sección: Resolución"/>
              </a:rPr>
              <a:t>editar</a:t>
            </a:r>
            <a:r>
              <a:rPr lang="es-ES" b="1" dirty="0" smtClean="0"/>
              <a:t>] Resolución</a:t>
            </a:r>
          </a:p>
          <a:p>
            <a:pPr rtl="0"/>
            <a:r>
              <a:rPr lang="es-ES" dirty="0" smtClean="0"/>
              <a:t>Aunque los </a:t>
            </a:r>
            <a:r>
              <a:rPr lang="es-ES" dirty="0" err="1" smtClean="0"/>
              <a:t>CRTs</a:t>
            </a:r>
            <a:r>
              <a:rPr lang="es-ES" dirty="0" smtClean="0"/>
              <a:t> sean capaces de mostrar múltiples resoluciones de vídeo sin introducir artefactos, los LCD producen imágenes nítidas sólo en su "resolución nativa", y, a veces, en las fracciones de la resolución original. Al intentar ejecutar paneles LCD a resoluciones no nativas por lo general los resultados en el panel de la escala de la imagen, introducen emborronamiento de la imagen o bloqueos y, en general, es susceptible a varios tipos de HDTV borrosa. Muchos LCD no son capaces de mostrar modos de pantalla de baja resolución (por ejemplo, 320x200), debido a estas limitaciones de escala.</a:t>
            </a:r>
          </a:p>
          <a:p>
            <a:pPr rtl="0"/>
            <a:r>
              <a:rPr lang="es-ES" b="1" dirty="0" smtClean="0"/>
              <a:t>[</a:t>
            </a:r>
            <a:r>
              <a:rPr lang="es-ES" b="1" dirty="0" smtClean="0">
                <a:hlinkClick r:id="rId91" action="ppaction://hlinkfile" tooltip="Editar sección: Contraste"/>
              </a:rPr>
              <a:t>editar</a:t>
            </a:r>
            <a:r>
              <a:rPr lang="es-ES" b="1" dirty="0" smtClean="0"/>
              <a:t>] Contraste</a:t>
            </a:r>
          </a:p>
          <a:p>
            <a:pPr rtl="0"/>
            <a:r>
              <a:rPr lang="es-ES" dirty="0" smtClean="0"/>
              <a:t>Aunque los LCD suelen tener más imágenes vibrantes y mejor contraste "del mundo real" (la capacidad de mantener el contraste y la variación de color en ambientes luminosos) que los CRT, tienen menor contraste que los </a:t>
            </a:r>
            <a:r>
              <a:rPr lang="es-ES" dirty="0" err="1" smtClean="0"/>
              <a:t>CRTs</a:t>
            </a:r>
            <a:r>
              <a:rPr lang="es-ES" dirty="0" smtClean="0"/>
              <a:t> en términos de la profundidad de los negros. El contraste es la diferencia entre un encendido completo (en blanco) y la desactivación de píxeles (negro), y los LCD pueden tener "sangrado de luz de fondo" donde la luz (por lo general, visto desde de las esquinas de la pantalla) se filtra y las fugas de negro se convierten en gris. En diciembre de 2007, los mejores LCD pueden acercarse al contraste de las pantallas de plasma en términos de entrega de profundidad de negro, pero la mayoría de los LCD siguen a la zaga.</a:t>
            </a:r>
          </a:p>
          <a:p>
            <a:pPr rtl="0"/>
            <a:r>
              <a:rPr lang="es-ES" b="1" dirty="0" smtClean="0"/>
              <a:t>[</a:t>
            </a:r>
            <a:r>
              <a:rPr lang="es-ES" b="1" dirty="0" smtClean="0">
                <a:hlinkClick r:id="rId92" action="ppaction://hlinkfile" tooltip="Editar sección: Tiempo de respuesta"/>
              </a:rPr>
              <a:t>editar</a:t>
            </a:r>
            <a:r>
              <a:rPr lang="es-ES" b="1" dirty="0" smtClean="0"/>
              <a:t>] Tiempo de respuesta</a:t>
            </a:r>
          </a:p>
          <a:p>
            <a:pPr rtl="0"/>
            <a:r>
              <a:rPr lang="es-ES" dirty="0" smtClean="0"/>
              <a:t>Los LCD suelen tener tiempos de respuesta más lentos que sus correspondientes de plasma y CRT, en especial las viejas pantallas, creando imágenes fantasmas cuando las imágenes se cargaban rápidamente. Por ejemplo, cuando se desplaza el ratón rápidamente en una pantalla LCD, múltiples cursores pueden ser vistos.</a:t>
            </a:r>
          </a:p>
          <a:p>
            <a:pPr rtl="0"/>
            <a:r>
              <a:rPr lang="es-ES" dirty="0" smtClean="0"/>
              <a:t>Algunas pantallas LCD tienen importantes aportaciones de retraso. Si el retraso es lo suficientemente grande, esa pantalla puede ser inadecuada para operaciones con el </a:t>
            </a:r>
            <a:r>
              <a:rPr lang="es-ES" dirty="0" smtClean="0">
                <a:hlinkClick r:id="rId93" action="ppaction://hlinkfile" tooltip="Ratón (informática)"/>
              </a:rPr>
              <a:t>ratón</a:t>
            </a:r>
            <a:r>
              <a:rPr lang="es-ES" dirty="0" smtClean="0"/>
              <a:t> rápidas y precisas (</a:t>
            </a:r>
            <a:r>
              <a:rPr lang="es-ES" dirty="0" smtClean="0">
                <a:hlinkClick r:id="rId94" action="ppaction://hlinkfile" tooltip="Diseño asistido por computadora"/>
              </a:rPr>
              <a:t>diseño asistido por computadora</a:t>
            </a:r>
            <a:r>
              <a:rPr lang="es-ES" dirty="0" smtClean="0"/>
              <a:t>, </a:t>
            </a:r>
            <a:r>
              <a:rPr lang="es-ES" dirty="0" smtClean="0">
                <a:hlinkClick r:id="rId95" action="ppaction://hlinkfile" tooltip="Videojuego de disparos en primera persona"/>
              </a:rPr>
              <a:t>videojuegos de disparos en primera persona</a:t>
            </a:r>
            <a:r>
              <a:rPr lang="es-ES" dirty="0" smtClean="0"/>
              <a:t>) en comparación con los monitores CRT o LCD pequeños y con insignificantes cantidades de retraso de entrada. Los retrasos pequeños son a veces puestos de relieve en la comercialización.</a:t>
            </a:r>
          </a:p>
          <a:p>
            <a:pPr rtl="0"/>
            <a:r>
              <a:rPr lang="es-ES" b="1" dirty="0" smtClean="0"/>
              <a:t>[</a:t>
            </a:r>
            <a:r>
              <a:rPr lang="es-ES" b="1" dirty="0" smtClean="0">
                <a:hlinkClick r:id="rId96" action="ppaction://hlinkfile" tooltip="Editar sección: Ángulo de visión"/>
              </a:rPr>
              <a:t>editar</a:t>
            </a:r>
            <a:r>
              <a:rPr lang="es-ES" b="1" dirty="0" smtClean="0"/>
              <a:t>] Ángulo de visión</a:t>
            </a:r>
          </a:p>
          <a:p>
            <a:pPr rtl="0"/>
            <a:r>
              <a:rPr lang="es-ES" dirty="0" smtClean="0"/>
              <a:t>Los paneles LCD tienden a tener un ángulo de visión limitado en relación con las CRT y las pantallas de plasma. Esto reduce el número de personas que pueden cómodamente ver la misma imagen - las pantallas de ordenadores portátiles son un excelente ejemplo. Así, esta falta de radiación es lo que da a las LCD su reducido consumo de energía en comparación con las pantallas de plasma y CRT. Si bien los ángulos de visión han mejorado al punto de que es poco frecuente que los colores sean totalmente incorrectos en el uso normal, a distancias típicas de uso de una computadora los LCD todavía permiten pequeños cambios en la postura del usuario, e incluso diferentes posiciones entre sus ojos producen una notable distorsión de colores, incluso para los mejores LCD del mercado.</a:t>
            </a:r>
          </a:p>
          <a:p>
            <a:pPr rtl="0"/>
            <a:r>
              <a:rPr lang="es-ES" b="1" dirty="0" smtClean="0"/>
              <a:t>[</a:t>
            </a:r>
            <a:r>
              <a:rPr lang="es-ES" b="1" dirty="0" smtClean="0">
                <a:hlinkClick r:id="rId97" action="ppaction://hlinkfile" tooltip="Editar sección: Durabilidad"/>
              </a:rPr>
              <a:t>editar</a:t>
            </a:r>
            <a:r>
              <a:rPr lang="es-ES" b="1" dirty="0" smtClean="0"/>
              <a:t>] Durabilidad</a:t>
            </a:r>
          </a:p>
          <a:p>
            <a:pPr rtl="0"/>
            <a:r>
              <a:rPr lang="es-ES" dirty="0" smtClean="0"/>
              <a:t>Los monitores LCD tienden a ser más frágiles que sus correspondientes CRT. La pantalla puede ser especialmente vulnerable debido a la falta de un grueso cristal protector como en los monitores CRT. Su durabilidad depende de su frecuencia de uso. Los fabricantes suministran en el manual del usuario un tiempo de durabilidad de la pantalla, regularmente expresado en horas de uso. Pero se puede extender este tiempo disminuyendo los niveles de brillo de la imagen (aún en estudio).</a:t>
            </a:r>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25</a:t>
            </a:fld>
            <a:endParaRPr lang="es-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25000" lnSpcReduction="20000"/>
          </a:bodyPr>
          <a:lstStyle/>
          <a:p>
            <a:r>
              <a:rPr lang="es-ES" dirty="0" smtClean="0"/>
              <a:t>Una </a:t>
            </a:r>
            <a:r>
              <a:rPr lang="es-ES" b="1" dirty="0" smtClean="0"/>
              <a:t>pantalla de plasma</a:t>
            </a:r>
            <a:r>
              <a:rPr lang="es-ES" dirty="0" smtClean="0"/>
              <a:t> (PDP: </a:t>
            </a:r>
            <a:r>
              <a:rPr lang="es-ES" i="1" dirty="0" smtClean="0"/>
              <a:t>plasma </a:t>
            </a:r>
            <a:r>
              <a:rPr lang="es-ES" i="1" dirty="0" err="1" smtClean="0"/>
              <a:t>display</a:t>
            </a:r>
            <a:r>
              <a:rPr lang="es-ES" i="1" dirty="0" smtClean="0"/>
              <a:t> panel</a:t>
            </a:r>
            <a:r>
              <a:rPr lang="es-ES" dirty="0" smtClean="0"/>
              <a:t>) es un dispositivo de </a:t>
            </a:r>
            <a:r>
              <a:rPr lang="es-ES" dirty="0" smtClean="0">
                <a:hlinkClick r:id="rId3" action="ppaction://hlinkfile" tooltip="Pantalla plana"/>
              </a:rPr>
              <a:t>pantalla plana</a:t>
            </a:r>
            <a:r>
              <a:rPr lang="es-ES" dirty="0" smtClean="0"/>
              <a:t> habitualmente usada en </a:t>
            </a:r>
            <a:r>
              <a:rPr lang="es-ES" dirty="0" smtClean="0">
                <a:hlinkClick r:id="rId4" action="ppaction://hlinkfile" tooltip="Televisores"/>
              </a:rPr>
              <a:t>televisores</a:t>
            </a:r>
            <a:r>
              <a:rPr lang="es-ES" dirty="0" smtClean="0"/>
              <a:t> de gran formato (de 37 a 70 pulgadas). También hoy en día es utilizado en televisores de pequeños formatos, como 22, 26 y 32 pulgadas. Una desventaja de este tipo de pantallas en grandes formatos, como 42, 45, 50, y hasta 70 pulgadas, es la alta cantidad de calor que emanan, lo que no es muy agradable para un usuario que guste de largas horas de televisión o </a:t>
            </a:r>
            <a:r>
              <a:rPr lang="es-ES" dirty="0" smtClean="0">
                <a:hlinkClick r:id="rId5" action="ppaction://hlinkfile" tooltip="Videojuegos"/>
              </a:rPr>
              <a:t>videojuegos</a:t>
            </a:r>
            <a:r>
              <a:rPr lang="es-ES" dirty="0" smtClean="0"/>
              <a:t>. Consta de muchas celdas diminutas situadas entre dos paneles de cristal que contienen una mezcla de gases nobles (neón y xenón). El gas en las celdas se convierte eléctricamente en </a:t>
            </a:r>
            <a:r>
              <a:rPr lang="es-ES" dirty="0" smtClean="0">
                <a:hlinkClick r:id="rId6" action="ppaction://hlinkfile" tooltip="Plasma (estado de la materia)"/>
              </a:rPr>
              <a:t>plasma</a:t>
            </a:r>
            <a:r>
              <a:rPr lang="es-ES" dirty="0" smtClean="0"/>
              <a:t>, el cual provoca que una </a:t>
            </a:r>
            <a:r>
              <a:rPr lang="es-ES" dirty="0" smtClean="0">
                <a:hlinkClick r:id="rId7" action="ppaction://hlinkfile" tooltip="Fosforescencia"/>
              </a:rPr>
              <a:t>substancia fosforescente</a:t>
            </a:r>
            <a:r>
              <a:rPr lang="es-ES" dirty="0" smtClean="0"/>
              <a:t> (que no es </a:t>
            </a:r>
            <a:r>
              <a:rPr lang="es-ES" dirty="0" smtClean="0">
                <a:hlinkClick r:id="rId8" action="ppaction://hlinkfile" tooltip="Fósforo"/>
              </a:rPr>
              <a:t>fósforo</a:t>
            </a:r>
            <a:r>
              <a:rPr lang="es-ES" dirty="0" smtClean="0"/>
              <a:t>) pueda emitir luz.</a:t>
            </a:r>
          </a:p>
          <a:p>
            <a:pPr rtl="0"/>
            <a:r>
              <a:rPr lang="es-ES" dirty="0" smtClean="0"/>
              <a:t>Las pantallas de plasma son brillantes (1000 lux o más por módulo), tienen una amplia gama de colores y pueden fabricarse en tamaños bastante grandes, hasta 262 cm de diagonal. Tienen una luminancia muy baja a nivel de negros, creando un negro que resulta más deseable para ver películas. Esta pantalla sólo tiene cerca de 6 cm de grosor y su tamaño total (incluyendo la electrónica) es menor de 10 cm. Los plasmas usan tanta energía por metro cuadrado como los televisores </a:t>
            </a:r>
            <a:r>
              <a:rPr lang="es-ES" dirty="0" smtClean="0">
                <a:hlinkClick r:id="rId9" action="ppaction://hlinkfile" tooltip="CRT"/>
              </a:rPr>
              <a:t>CRT</a:t>
            </a:r>
            <a:r>
              <a:rPr lang="es-ES" dirty="0" smtClean="0"/>
              <a:t> o AMLCD. El consumo eléctrico puede variar en gran medida dependiendo de qué se esté viendo en él. Las escenas brillantes (como un partido de fútbol) necesitarán una mayor energía que las escenas oscuras (como una escena nocturna de una película). Las medidas nominales indican 400 vatios para una pantalla de 50 pulgadas. Los modelos relativamente recientes consumen entre 220 y 310 vatios para televisores de 50 pulgadas cuando se está utilizando en modo cine. La mayoría de las pantallas están configuradas con el modo «tienda» por defecto, y consumen como mínimo el doble de energía que con una configuración más cómoda para el hogar.</a:t>
            </a:r>
          </a:p>
          <a:p>
            <a:pPr rtl="0"/>
            <a:r>
              <a:rPr lang="es-ES" dirty="0" smtClean="0"/>
              <a:t>El tiempo de vida de la última generación de pantallas de plasma está estimado en unas 100.000 horas (o 30 años a 8 horas de uso por día) de tiempo real de visionado; sin embargo, se han producido televisores de plasma que han reducido el consumo de energía y han alargado la vida útil del televisor. En concreto, éste es el tiempo de vida medio estimado para la pantalla, el momento en el que la imagen se ha degradado hasta la mitad de su brillo original. Se puede seguir usando pero se considera el final de la vida funcional del aparato.</a:t>
            </a:r>
          </a:p>
          <a:p>
            <a:pPr rtl="0"/>
            <a:r>
              <a:rPr lang="es-ES" dirty="0" smtClean="0"/>
              <a:t>Los competidores incluyen LCD, CRT, OLED, AMLCD, DLP, SED-tv, etc. La principal ventaja de la tecnología del plasma es que pantallas muy grandes pueden ser fabricadas usando materiales extremadamente delgados. Ya que cada píxel es iluminado individualmente, la imagen es muy brillante y posee un gran ángulo de visión</a:t>
            </a:r>
          </a:p>
          <a:p>
            <a:endParaRPr lang="es-ES" dirty="0" smtClean="0"/>
          </a:p>
          <a:p>
            <a:pPr rtl="0"/>
            <a:r>
              <a:rPr lang="es-ES" b="1" dirty="0" smtClean="0"/>
              <a:t>Detalles funcionales</a:t>
            </a:r>
          </a:p>
          <a:p>
            <a:pPr rtl="0"/>
            <a:r>
              <a:rPr lang="es-ES" dirty="0" smtClean="0"/>
              <a:t>Los gases xenón y neón en un televisor de plasma están contenidos en cientos de miles de celdas diminutas entre dos pantallas de cristal. Los electrodos también se encuentran «emparedados» entre los dos cristales, en la parte frontal y posterior de las celdas. Ciertos electrodos se ubican detrás de las celdas, a lo largo del panel de cristal trasero, y otros electrodos, que están rodeados por un material aislante dieléctrico y cubiertos por una capa protectora de óxido de magnesio, están ubicados en frente de la celda, a lo largo del panel de cristal frontal. El circuito carga los electrodos que se cruzan creando diferencia de voltaje entre la parte trasera y la frontal, y provocan que el gas se ionice y forme el plasma. Posteriormente, los iones del gas corren hacia los electrodos, donde colisionan emitiendo fotones</a:t>
            </a:r>
          </a:p>
          <a:p>
            <a:endParaRPr lang="es-ES" dirty="0" smtClean="0"/>
          </a:p>
          <a:p>
            <a:endParaRPr lang="es-ES" dirty="0" smtClean="0"/>
          </a:p>
          <a:p>
            <a:pPr rtl="0"/>
            <a:r>
              <a:rPr lang="es-ES" b="1" dirty="0" smtClean="0"/>
              <a:t>Ventajas de las plasma frente a las LCD</a:t>
            </a:r>
          </a:p>
          <a:p>
            <a:pPr rtl="0"/>
            <a:r>
              <a:rPr lang="es-ES" dirty="0" smtClean="0"/>
              <a:t>Mayor ángulo de visión.</a:t>
            </a:r>
          </a:p>
          <a:p>
            <a:pPr rtl="0"/>
            <a:r>
              <a:rPr lang="es-ES" dirty="0" smtClean="0"/>
              <a:t>Ausencia de tiempo de respuesta, lo que evita el efecto «estela» o «efecto fantasma» que se produce en ciertos LCD debido a altos tiempos de refresco (mayores a 12 </a:t>
            </a:r>
            <a:r>
              <a:rPr lang="es-ES" dirty="0" smtClean="0">
                <a:hlinkClick r:id="rId10" action="ppaction://hlinkfile" tooltip="Milisegundos"/>
              </a:rPr>
              <a:t>ms</a:t>
            </a:r>
            <a:r>
              <a:rPr lang="es-ES" dirty="0" smtClean="0"/>
              <a:t>).</a:t>
            </a:r>
          </a:p>
          <a:p>
            <a:pPr rtl="0"/>
            <a:r>
              <a:rPr lang="es-ES" dirty="0" smtClean="0"/>
              <a:t>No contiene mercurio, a diferencia de las pantallas LCD.</a:t>
            </a:r>
          </a:p>
          <a:p>
            <a:pPr rtl="0"/>
            <a:r>
              <a:rPr lang="es-ES" dirty="0" smtClean="0"/>
              <a:t>Colores más suaves al ojo humano.</a:t>
            </a:r>
          </a:p>
          <a:p>
            <a:pPr rtl="0"/>
            <a:r>
              <a:rPr lang="es-ES" dirty="0" smtClean="0"/>
              <a:t>Mayor número de colores y más reales.</a:t>
            </a:r>
          </a:p>
          <a:p>
            <a:pPr rtl="0"/>
            <a:r>
              <a:rPr lang="es-ES" dirty="0" smtClean="0"/>
              <a:t>Contraste altísimo</a:t>
            </a:r>
          </a:p>
          <a:p>
            <a:pPr rtl="0"/>
            <a:r>
              <a:rPr lang="es-ES" b="1" dirty="0" smtClean="0"/>
              <a:t>[</a:t>
            </a:r>
            <a:r>
              <a:rPr lang="es-ES" b="1" dirty="0" smtClean="0">
                <a:hlinkClick r:id="rId11" action="ppaction://hlinkfile" tooltip="Editar sección: Ventajas de las LCD frente a las de plasma"/>
              </a:rPr>
              <a:t>editar</a:t>
            </a:r>
            <a:r>
              <a:rPr lang="es-ES" b="1" dirty="0" smtClean="0"/>
              <a:t>] Ventajas de las LCD frente a las de plasma</a:t>
            </a:r>
          </a:p>
          <a:p>
            <a:pPr rtl="0"/>
            <a:r>
              <a:rPr lang="es-ES" dirty="0" smtClean="0"/>
              <a:t>El coste de fabricación de los monitores de plasma es superior al de las pantallas LCD, este coste de fabricación no afecta tanto al PVP como al margen de ganancia de las tiendas, de ahí que muchas veces las grandes superficies no suelan trabajar con ellas, en beneficio de los de LCD.</a:t>
            </a:r>
          </a:p>
          <a:p>
            <a:pPr rtl="0"/>
            <a:r>
              <a:rPr lang="es-ES" dirty="0" smtClean="0"/>
              <a:t>Consumo eléctrico: un televisor con pantalla de plasma grande puede consumir hasta un 30% más de electricidad que un televisor LCD. No obstante, los nuevos plasmas tienen consumos muy razonables, del orden de los 140 W para un tamaño de 42".</a:t>
            </a:r>
          </a:p>
          <a:p>
            <a:pPr rtl="0"/>
            <a:r>
              <a:rPr lang="es-ES" dirty="0" smtClean="0"/>
              <a:t>Efecto de "pantalla quemada": si la pantalla permanece encendida durante mucho tiempo mostrando imágenes estáticas (como logotipos o encabezados de noticias) es posible que la imagen quede fija o </a:t>
            </a:r>
            <a:r>
              <a:rPr lang="es-ES" dirty="0" err="1" smtClean="0"/>
              <a:t>sobreescrita</a:t>
            </a:r>
            <a:r>
              <a:rPr lang="es-ES" dirty="0" smtClean="0"/>
              <a:t> en la pantalla. Aunque este efecto está solucionado desde la octava generación (actualmente se encuentra en la undécima y este efecto ya no se reproduce).</a:t>
            </a:r>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26</a:t>
            </a:fld>
            <a:endParaRPr lang="es-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25000" lnSpcReduction="20000"/>
          </a:bodyPr>
          <a:lstStyle/>
          <a:p>
            <a:pPr rtl="0"/>
            <a:r>
              <a:rPr lang="es-ES" b="1" dirty="0" smtClean="0"/>
              <a:t>AMOLED</a:t>
            </a:r>
            <a:r>
              <a:rPr lang="es-ES" dirty="0" smtClean="0"/>
              <a:t> es el </a:t>
            </a:r>
            <a:r>
              <a:rPr lang="es-ES" dirty="0" smtClean="0">
                <a:hlinkClick r:id="rId3" action="ppaction://hlinkfile" tooltip="Acrónimo"/>
              </a:rPr>
              <a:t>acrónimo</a:t>
            </a:r>
            <a:r>
              <a:rPr lang="es-ES" dirty="0" smtClean="0"/>
              <a:t> de </a:t>
            </a:r>
            <a:r>
              <a:rPr lang="es-ES" i="1" dirty="0" smtClean="0"/>
              <a:t>Active </a:t>
            </a:r>
            <a:r>
              <a:rPr lang="es-ES" i="1" dirty="0" err="1" smtClean="0"/>
              <a:t>Matrix</a:t>
            </a:r>
            <a:r>
              <a:rPr lang="es-ES" i="1" dirty="0" smtClean="0"/>
              <a:t> </a:t>
            </a:r>
            <a:r>
              <a:rPr lang="es-ES" i="1" dirty="0" smtClean="0">
                <a:hlinkClick r:id="rId4" action="ppaction://hlinkfile" tooltip="Diodo orgánico de emisión de luz"/>
              </a:rPr>
              <a:t>OLED</a:t>
            </a:r>
            <a:r>
              <a:rPr lang="es-ES" dirty="0" smtClean="0"/>
              <a:t> («OLED de matriz activa») y es una tecnología de representación con una importancia al alza debido a su utilización en dispositivos móviles, como los teléfonos móviles.</a:t>
            </a:r>
          </a:p>
          <a:p>
            <a:pPr rtl="0"/>
            <a:r>
              <a:rPr lang="es-ES" dirty="0" smtClean="0"/>
              <a:t>OLED se refiere a un tipo específico de tecnología, unos dispositivos </a:t>
            </a:r>
            <a:r>
              <a:rPr lang="es-ES" dirty="0" err="1" smtClean="0"/>
              <a:t>ultradelgados</a:t>
            </a:r>
            <a:r>
              <a:rPr lang="es-ES" dirty="0" smtClean="0"/>
              <a:t> y </a:t>
            </a:r>
            <a:r>
              <a:rPr lang="es-ES" dirty="0" err="1" smtClean="0"/>
              <a:t>ultrabrillantes</a:t>
            </a:r>
            <a:r>
              <a:rPr lang="es-ES" dirty="0" smtClean="0"/>
              <a:t> que no requieren ningún tipo de luz de fondo; sin embargo, AMOLED se refiere a la tecnología que permite dirigirnos a un pixel concreto.</a:t>
            </a:r>
          </a:p>
          <a:p>
            <a:pPr rtl="0"/>
            <a:r>
              <a:rPr lang="es-ES" dirty="0" smtClean="0"/>
              <a:t>El progreso que permite esta tecnología, se refleja en modelos superiores, más baratos y que consumen menos potencia de energía, por ejemplo, televisores.</a:t>
            </a:r>
          </a:p>
          <a:p>
            <a:pPr rtl="0"/>
            <a:r>
              <a:rPr lang="es-ES" dirty="0" smtClean="0"/>
              <a:t>Las variaciones de esta tecnología son </a:t>
            </a:r>
            <a:r>
              <a:rPr lang="es-ES" dirty="0" err="1" smtClean="0">
                <a:hlinkClick r:id="rId5" action="ppaction://hlinkfile" tooltip="Super AMOLED"/>
              </a:rPr>
              <a:t>Super</a:t>
            </a:r>
            <a:r>
              <a:rPr lang="es-ES" dirty="0" smtClean="0">
                <a:hlinkClick r:id="rId5" action="ppaction://hlinkfile" tooltip="Super AMOLED"/>
              </a:rPr>
              <a:t> AMOLED</a:t>
            </a:r>
            <a:r>
              <a:rPr lang="es-ES" dirty="0" smtClean="0"/>
              <a:t> y </a:t>
            </a:r>
            <a:r>
              <a:rPr lang="es-ES" dirty="0" err="1" smtClean="0">
                <a:hlinkClick r:id="rId6" action="ppaction://hlinkfile" tooltip="Super AMOLED Plus"/>
              </a:rPr>
              <a:t>Super</a:t>
            </a:r>
            <a:r>
              <a:rPr lang="es-ES" dirty="0" smtClean="0">
                <a:hlinkClick r:id="rId6" action="ppaction://hlinkfile" tooltip="Super AMOLED Plus"/>
              </a:rPr>
              <a:t> AMOLED Plus</a:t>
            </a:r>
            <a:r>
              <a:rPr lang="es-ES" dirty="0" smtClean="0"/>
              <a:t>. Recientemente se han presentado una variación de estas pantallas, denominadas HD </a:t>
            </a:r>
            <a:r>
              <a:rPr lang="es-ES" dirty="0" err="1" smtClean="0"/>
              <a:t>Super</a:t>
            </a:r>
            <a:r>
              <a:rPr lang="es-ES" dirty="0" smtClean="0"/>
              <a:t> </a:t>
            </a:r>
            <a:r>
              <a:rPr lang="es-ES" dirty="0" err="1" smtClean="0"/>
              <a:t>Amoled</a:t>
            </a:r>
            <a:r>
              <a:rPr lang="es-ES" dirty="0" smtClean="0"/>
              <a:t>,</a:t>
            </a:r>
            <a:r>
              <a:rPr lang="es-ES" baseline="30000" dirty="0" smtClean="0">
                <a:hlinkClick r:id="" action="ppaction://hlinkfile"/>
              </a:rPr>
              <a:t>[1]</a:t>
            </a:r>
            <a:r>
              <a:rPr lang="es-ES" dirty="0" smtClean="0"/>
              <a:t> que incluyen una pantalla de 1280x800 pixeles, y una densidad de 285 puntos por pulgada. El primer dispositivo en portar estas pantallas se denominó Samsung </a:t>
            </a:r>
            <a:r>
              <a:rPr lang="es-ES" dirty="0" err="1" smtClean="0"/>
              <a:t>Galaxy</a:t>
            </a:r>
            <a:r>
              <a:rPr lang="es-ES" dirty="0" smtClean="0"/>
              <a:t> Note.</a:t>
            </a:r>
          </a:p>
          <a:p>
            <a:endParaRPr lang="es-ES" dirty="0" smtClean="0"/>
          </a:p>
          <a:p>
            <a:pPr rtl="0"/>
            <a:r>
              <a:rPr lang="es-ES" b="1" dirty="0" smtClean="0"/>
              <a:t>Explicación técnica</a:t>
            </a:r>
          </a:p>
          <a:p>
            <a:pPr rtl="0"/>
            <a:r>
              <a:rPr lang="es-ES" dirty="0" smtClean="0"/>
              <a:t>Un dispositivo OLED de matriz activa, consiste en un conjunto de píxeles OLED que se depositan o integran en una serie de </a:t>
            </a:r>
            <a:r>
              <a:rPr lang="es-ES" dirty="0" smtClean="0">
                <a:hlinkClick r:id="rId7" action="ppaction://hlinkfile" tooltip="TFT"/>
              </a:rPr>
              <a:t>transistores de película fina (TFT)</a:t>
            </a:r>
            <a:r>
              <a:rPr lang="es-ES" dirty="0" smtClean="0"/>
              <a:t> para formar una matriz de </a:t>
            </a:r>
            <a:r>
              <a:rPr lang="es-ES" dirty="0" smtClean="0">
                <a:hlinkClick r:id="rId8" action="ppaction://hlinkfile" tooltip="Píxel"/>
              </a:rPr>
              <a:t>píxeles</a:t>
            </a:r>
            <a:r>
              <a:rPr lang="es-ES" dirty="0" smtClean="0"/>
              <a:t>, que se iluminan cuando han sido activados </a:t>
            </a:r>
            <a:r>
              <a:rPr lang="es-ES" dirty="0" smtClean="0">
                <a:hlinkClick r:id="rId9" action="ppaction://hlinkfile" tooltip="Electricidad"/>
              </a:rPr>
              <a:t>eléctricamente</a:t>
            </a:r>
            <a:r>
              <a:rPr lang="es-ES" dirty="0" smtClean="0"/>
              <a:t>, controlados por los interruptores que regulan el flujo de corriente que se dirige a cada uno de los píxeles. El TFT continuamente regula la </a:t>
            </a:r>
            <a:r>
              <a:rPr lang="es-ES" dirty="0" smtClean="0">
                <a:hlinkClick r:id="rId10" action="ppaction://hlinkfile" tooltip="Corriente continua"/>
              </a:rPr>
              <a:t>corriente</a:t>
            </a:r>
            <a:r>
              <a:rPr lang="es-ES" dirty="0" smtClean="0"/>
              <a:t> que fluye por cada uno de los píxeles, para así caracterizar el píxel con el nivel de brillo que mostrará.</a:t>
            </a:r>
          </a:p>
          <a:p>
            <a:pPr rtl="0"/>
            <a:r>
              <a:rPr lang="es-ES" dirty="0" smtClean="0"/>
              <a:t>Generalmente esa corriente se controla mediante dos TFT por píxel, uno para empezar y parar de cargar el </a:t>
            </a:r>
            <a:r>
              <a:rPr lang="es-ES" dirty="0" smtClean="0">
                <a:hlinkClick r:id="rId11" action="ppaction://hlinkfile" tooltip="Condensador eléctrico"/>
              </a:rPr>
              <a:t>condensador</a:t>
            </a:r>
            <a:r>
              <a:rPr lang="es-ES" dirty="0" smtClean="0"/>
              <a:t>, y el otro para proveer el nivel necesario de tensión al píxel para así crear una corriente de valor constante y poder evitar los picos de alta corriente que requiere un OLED pasivo para las operaciones en la matriz de píxeles.</a:t>
            </a:r>
          </a:p>
          <a:p>
            <a:pPr rtl="0"/>
            <a:r>
              <a:rPr lang="es-ES" dirty="0" smtClean="0"/>
              <a:t>Las pantallas de AMOLED se caracterizan en cuatro capas para el control de la imagen que muestra:</a:t>
            </a:r>
          </a:p>
          <a:p>
            <a:pPr rtl="0"/>
            <a:r>
              <a:rPr lang="es-ES" dirty="0" smtClean="0"/>
              <a:t>Capa del </a:t>
            </a:r>
            <a:r>
              <a:rPr lang="es-ES" dirty="0" smtClean="0">
                <a:hlinkClick r:id="rId12" action="ppaction://hlinkfile" tooltip="Ánodo"/>
              </a:rPr>
              <a:t>ánodo</a:t>
            </a:r>
            <a:endParaRPr lang="es-ES" dirty="0" smtClean="0"/>
          </a:p>
          <a:p>
            <a:pPr rtl="0"/>
            <a:r>
              <a:rPr lang="es-ES" dirty="0" smtClean="0"/>
              <a:t>Capa intermedia orgánica</a:t>
            </a:r>
          </a:p>
          <a:p>
            <a:pPr rtl="0"/>
            <a:r>
              <a:rPr lang="es-ES" dirty="0" smtClean="0"/>
              <a:t>Capa del </a:t>
            </a:r>
            <a:r>
              <a:rPr lang="es-ES" dirty="0" smtClean="0">
                <a:hlinkClick r:id="rId13" action="ppaction://hlinkfile" tooltip="Cátodo"/>
              </a:rPr>
              <a:t>cátodo</a:t>
            </a:r>
            <a:endParaRPr lang="es-ES" dirty="0" smtClean="0"/>
          </a:p>
          <a:p>
            <a:pPr rtl="0"/>
            <a:r>
              <a:rPr lang="es-ES" dirty="0" smtClean="0"/>
              <a:t>Capa que contiene toda la circuitería</a:t>
            </a:r>
          </a:p>
          <a:p>
            <a:endParaRPr lang="es-ES" dirty="0" smtClean="0"/>
          </a:p>
          <a:p>
            <a:pPr rtl="0"/>
            <a:r>
              <a:rPr lang="es-ES" b="1" dirty="0" smtClean="0"/>
              <a:t>Características</a:t>
            </a:r>
          </a:p>
          <a:p>
            <a:pPr rtl="0"/>
            <a:endParaRPr lang="es-ES" dirty="0" smtClean="0"/>
          </a:p>
          <a:p>
            <a:pPr rtl="0"/>
            <a:r>
              <a:rPr lang="es-ES" dirty="0" smtClean="0"/>
              <a:t>Los OLED de matriz activa y los de matriz pasiva tienen las mismas posibilidades para mostrar una frecuencia de cuadro concreta, sin embargo el AMOLED consume menos </a:t>
            </a:r>
            <a:r>
              <a:rPr lang="es-ES" dirty="0" smtClean="0">
                <a:hlinkClick r:id="rId14" action="ppaction://hlinkfile" tooltip="Potencia eléctrica"/>
              </a:rPr>
              <a:t>potencia</a:t>
            </a:r>
            <a:r>
              <a:rPr lang="es-ES" dirty="0" smtClean="0"/>
              <a:t> de forma significativa.</a:t>
            </a:r>
          </a:p>
          <a:p>
            <a:pPr rtl="0"/>
            <a:r>
              <a:rPr lang="es-ES" dirty="0" smtClean="0"/>
              <a:t>Esta propiedad hace que los OLED de matriz activa sean especialmente útiles para dispositivos electrónicos donde el consumo de energía de la batería puede ser crítico y para pantallas con una diagonal que van desde 2 a 3 </a:t>
            </a:r>
            <a:r>
              <a:rPr lang="es-ES" dirty="0" smtClean="0">
                <a:hlinkClick r:id="rId15" action="ppaction://hlinkfile" tooltip="Pulgada"/>
              </a:rPr>
              <a:t>pulgadas</a:t>
            </a:r>
            <a:r>
              <a:rPr lang="es-ES" dirty="0" smtClean="0"/>
              <a:t>.</a:t>
            </a:r>
          </a:p>
          <a:p>
            <a:pPr rtl="0"/>
            <a:r>
              <a:rPr lang="es-ES" dirty="0" smtClean="0"/>
              <a:t>Cuando se fuerza la pantalla doblándola con un ángulo mayor que el ángulo crítico que permite el dispositivo, se provoca una rotura en el sustrato de plástico, rotura que se propagará a través de todo el bus de la línea correspondiente. Esta rotura provoca en la pantalla que la línea o líneas afectadas muestren un parpadeo, falle toda la línea, falle una región entera o incluso el dispositivo entero.</a:t>
            </a:r>
          </a:p>
          <a:p>
            <a:endParaRPr lang="es-ES" dirty="0" smtClean="0"/>
          </a:p>
          <a:p>
            <a:pPr rtl="0"/>
            <a:r>
              <a:rPr lang="es-ES" b="1" dirty="0" smtClean="0"/>
              <a:t>Beneficios</a:t>
            </a:r>
          </a:p>
          <a:p>
            <a:pPr rtl="0"/>
            <a:r>
              <a:rPr lang="es-ES" dirty="0" smtClean="0"/>
              <a:t>Las pantallas AMOLED, fabricadas en sustratos plásticos flexibles, consiguen los siguientes beneficios:</a:t>
            </a:r>
          </a:p>
          <a:p>
            <a:pPr rtl="0"/>
            <a:r>
              <a:rPr lang="es-ES" dirty="0" smtClean="0"/>
              <a:t>Son muy delgadas y muy ligeras</a:t>
            </a:r>
          </a:p>
          <a:p>
            <a:pPr rtl="0"/>
            <a:r>
              <a:rPr lang="es-ES" dirty="0" smtClean="0"/>
              <a:t>Reforzados sistemas de protección de las roturas en el dispositivo</a:t>
            </a:r>
          </a:p>
          <a:p>
            <a:pPr rtl="0"/>
            <a:r>
              <a:rPr lang="es-ES" dirty="0" smtClean="0"/>
              <a:t>Consumo muy bajo de potencia, alta robustez con una calidad de imagen superior y un bajo coste en comparación con las actuales pantallas </a:t>
            </a:r>
            <a:r>
              <a:rPr lang="es-ES" dirty="0" smtClean="0">
                <a:hlinkClick r:id="rId16" action="ppaction://hlinkfile" tooltip="Pantalla de cristal líquido"/>
              </a:rPr>
              <a:t>LCD</a:t>
            </a:r>
            <a:r>
              <a:rPr lang="es-ES" dirty="0" smtClean="0"/>
              <a:t>.</a:t>
            </a:r>
          </a:p>
          <a:p>
            <a:pPr rtl="0"/>
            <a:r>
              <a:rPr lang="es-ES" dirty="0" smtClean="0"/>
              <a:t>Su robustez característica confiere a este dispositivo una enorme flexibilidad y posibilidad de incluso “enrollarlo”, aún estando activo, que se traduce en facilidad para su transporte o almacenamiento.</a:t>
            </a:r>
          </a:p>
          <a:p>
            <a:pPr rtl="0"/>
            <a:endParaRPr lang="es-ES" b="1" dirty="0" smtClean="0"/>
          </a:p>
          <a:p>
            <a:pPr rtl="0"/>
            <a:r>
              <a:rPr lang="es-ES" b="1" dirty="0" smtClean="0"/>
              <a:t> </a:t>
            </a:r>
            <a:r>
              <a:rPr lang="es-ES" b="1" dirty="0" smtClean="0"/>
              <a:t>El elemento de matriz activa: tecnología </a:t>
            </a:r>
            <a:r>
              <a:rPr lang="es-ES" b="1" i="1" dirty="0" smtClean="0"/>
              <a:t>TFT </a:t>
            </a:r>
            <a:r>
              <a:rPr lang="es-ES" b="1" i="1" dirty="0" err="1" smtClean="0"/>
              <a:t>backplane</a:t>
            </a:r>
            <a:endParaRPr lang="es-ES" b="1" dirty="0" smtClean="0"/>
          </a:p>
          <a:p>
            <a:pPr rtl="0"/>
            <a:endParaRPr lang="es-ES" dirty="0" smtClean="0"/>
          </a:p>
          <a:p>
            <a:pPr rtl="0"/>
            <a:r>
              <a:rPr lang="es-ES" dirty="0" smtClean="0"/>
              <a:t>La </a:t>
            </a:r>
            <a:r>
              <a:rPr lang="es-ES" dirty="0" smtClean="0"/>
              <a:t>tecnología del </a:t>
            </a:r>
            <a:r>
              <a:rPr lang="es-ES" dirty="0" err="1" smtClean="0">
                <a:hlinkClick r:id="rId17" action="ppaction://hlinkfile" tooltip="Backplane"/>
              </a:rPr>
              <a:t>backplane</a:t>
            </a:r>
            <a:r>
              <a:rPr lang="es-ES" dirty="0" smtClean="0"/>
              <a:t> del TFT es un elemento crucial para la fabricación de dispositivos AMOLED flexibles.</a:t>
            </a:r>
          </a:p>
          <a:p>
            <a:pPr rtl="0"/>
            <a:r>
              <a:rPr lang="es-ES" dirty="0" smtClean="0"/>
              <a:t>El proceso que se utiliza en los sustratos convencionales en los que se basan los TFT no se pueden utilizar con los sustratos de plástico flexibles que necesitamos, principalmente porque este proceso implicaría el no trabajar a temperaturas bajas, siendo este un límite necesario.</a:t>
            </a:r>
          </a:p>
          <a:p>
            <a:pPr rtl="0"/>
            <a:r>
              <a:rPr lang="es-ES" dirty="0" smtClean="0"/>
              <a:t>Para solucionar este problema, hoy en día existen principalmente dos tecnologías de fabricación del </a:t>
            </a:r>
            <a:r>
              <a:rPr lang="es-ES" dirty="0" err="1" smtClean="0"/>
              <a:t>backplane</a:t>
            </a:r>
            <a:r>
              <a:rPr lang="es-ES" dirty="0" smtClean="0"/>
              <a:t> del TFT utilizadas en los AMOLED: </a:t>
            </a:r>
            <a:r>
              <a:rPr lang="es-ES" dirty="0" err="1" smtClean="0"/>
              <a:t>poly-Silicon</a:t>
            </a:r>
            <a:r>
              <a:rPr lang="es-ES" dirty="0" smtClean="0"/>
              <a:t> (</a:t>
            </a:r>
            <a:r>
              <a:rPr lang="es-ES" dirty="0" err="1" smtClean="0"/>
              <a:t>poly</a:t>
            </a:r>
            <a:r>
              <a:rPr lang="es-ES" dirty="0" smtClean="0"/>
              <a:t>-Si) o </a:t>
            </a:r>
            <a:r>
              <a:rPr lang="es-ES" dirty="0" err="1" smtClean="0"/>
              <a:t>amorphous-Silicon</a:t>
            </a:r>
            <a:r>
              <a:rPr lang="es-ES" dirty="0" smtClean="0"/>
              <a:t> (a-Si).</a:t>
            </a:r>
          </a:p>
          <a:p>
            <a:pPr rtl="0"/>
            <a:r>
              <a:rPr lang="es-ES" dirty="0" smtClean="0"/>
              <a:t>Estas tecnologías ofrecen la posibilidad de fabricación de los </a:t>
            </a:r>
            <a:r>
              <a:rPr lang="es-ES" dirty="0" err="1" smtClean="0"/>
              <a:t>backplanes</a:t>
            </a:r>
            <a:r>
              <a:rPr lang="es-ES" dirty="0" smtClean="0"/>
              <a:t> de matriz activa a una baja temperatura (&lt;150°C), insertándolos directamente en el sustrato de plástico flexible posibilitando la producción de pantallas AMOLED flexibles.</a:t>
            </a:r>
          </a:p>
          <a:p>
            <a:endParaRPr lang="es-AR" dirty="0" smtClean="0"/>
          </a:p>
          <a:p>
            <a:r>
              <a:rPr lang="es-AR" sz="1200" b="0" i="0" kern="1200" dirty="0" smtClean="0">
                <a:solidFill>
                  <a:schemeClr val="tx1"/>
                </a:solidFill>
                <a:latin typeface="+mn-lt"/>
                <a:ea typeface="+mn-ea"/>
                <a:cs typeface="+mn-cs"/>
              </a:rPr>
              <a:t>Un OLED está compuesto por dos finas capas orgánicas:</a:t>
            </a:r>
          </a:p>
          <a:p>
            <a:r>
              <a:rPr lang="es-AR" sz="1200" b="1" i="0" kern="1200" dirty="0" smtClean="0">
                <a:solidFill>
                  <a:schemeClr val="tx1"/>
                </a:solidFill>
                <a:latin typeface="+mn-lt"/>
                <a:ea typeface="+mn-ea"/>
                <a:cs typeface="+mn-cs"/>
              </a:rPr>
              <a:t>capa de emisión</a:t>
            </a:r>
          </a:p>
          <a:p>
            <a:r>
              <a:rPr lang="es-AR" sz="1200" b="0" i="0" kern="1200" dirty="0" smtClean="0">
                <a:solidFill>
                  <a:schemeClr val="tx1"/>
                </a:solidFill>
                <a:latin typeface="+mn-lt"/>
                <a:ea typeface="+mn-ea"/>
                <a:cs typeface="+mn-cs"/>
              </a:rPr>
              <a:t>y</a:t>
            </a:r>
          </a:p>
          <a:p>
            <a:r>
              <a:rPr lang="es-AR" sz="1200" b="1" i="0" kern="1200" dirty="0" smtClean="0">
                <a:solidFill>
                  <a:schemeClr val="tx1"/>
                </a:solidFill>
                <a:latin typeface="+mn-lt"/>
                <a:ea typeface="+mn-ea"/>
                <a:cs typeface="+mn-cs"/>
              </a:rPr>
              <a:t>capa </a:t>
            </a:r>
            <a:r>
              <a:rPr lang="es-AR" sz="1200" b="1" i="0" kern="1200" dirty="0" err="1" smtClean="0">
                <a:solidFill>
                  <a:schemeClr val="tx1"/>
                </a:solidFill>
                <a:latin typeface="+mn-lt"/>
                <a:ea typeface="+mn-ea"/>
                <a:cs typeface="+mn-cs"/>
              </a:rPr>
              <a:t>deconducción</a:t>
            </a:r>
            <a:endParaRPr lang="es-AR" sz="1200" b="1" i="0" kern="1200" dirty="0" smtClean="0">
              <a:solidFill>
                <a:schemeClr val="tx1"/>
              </a:solidFill>
              <a:latin typeface="+mn-lt"/>
              <a:ea typeface="+mn-ea"/>
              <a:cs typeface="+mn-cs"/>
            </a:endParaRPr>
          </a:p>
          <a:p>
            <a:r>
              <a:rPr lang="es-AR" sz="1200" b="0" i="0" kern="1200" dirty="0" smtClean="0">
                <a:solidFill>
                  <a:schemeClr val="tx1"/>
                </a:solidFill>
                <a:latin typeface="+mn-lt"/>
                <a:ea typeface="+mn-ea"/>
                <a:cs typeface="+mn-cs"/>
              </a:rPr>
              <a:t>, en las cuales posee un ánodo y un cátodo. Estas capas están hechas </a:t>
            </a:r>
            <a:r>
              <a:rPr lang="es-AR" sz="1200" b="0" i="0" kern="1200" dirty="0" err="1" smtClean="0">
                <a:solidFill>
                  <a:schemeClr val="tx1"/>
                </a:solidFill>
                <a:latin typeface="+mn-lt"/>
                <a:ea typeface="+mn-ea"/>
                <a:cs typeface="+mn-cs"/>
              </a:rPr>
              <a:t>demoléculas</a:t>
            </a:r>
            <a:r>
              <a:rPr lang="es-AR" sz="1200" b="0" i="0" kern="1200" dirty="0" smtClean="0">
                <a:solidFill>
                  <a:schemeClr val="tx1"/>
                </a:solidFill>
                <a:latin typeface="+mn-lt"/>
                <a:ea typeface="+mn-ea"/>
                <a:cs typeface="+mn-cs"/>
              </a:rPr>
              <a:t> o polímeros que son los que conducen la </a:t>
            </a:r>
            <a:r>
              <a:rPr lang="es-AR" sz="1200" b="0" i="0" kern="1200" dirty="0" err="1" smtClean="0">
                <a:solidFill>
                  <a:schemeClr val="tx1"/>
                </a:solidFill>
                <a:latin typeface="+mn-lt"/>
                <a:ea typeface="+mn-ea"/>
                <a:cs typeface="+mn-cs"/>
              </a:rPr>
              <a:t>electricidad.La</a:t>
            </a:r>
            <a:r>
              <a:rPr lang="es-AR" sz="1200" b="0" i="0" kern="1200" dirty="0" smtClean="0">
                <a:solidFill>
                  <a:schemeClr val="tx1"/>
                </a:solidFill>
                <a:latin typeface="+mn-lt"/>
                <a:ea typeface="+mn-ea"/>
                <a:cs typeface="+mn-cs"/>
              </a:rPr>
              <a:t> elección de los materiales orgánicos y la estructura de las capas determinan </a:t>
            </a:r>
            <a:r>
              <a:rPr lang="es-AR" sz="1200" b="0" i="0" kern="1200" dirty="0" err="1" smtClean="0">
                <a:solidFill>
                  <a:schemeClr val="tx1"/>
                </a:solidFill>
                <a:latin typeface="+mn-lt"/>
                <a:ea typeface="+mn-ea"/>
                <a:cs typeface="+mn-cs"/>
              </a:rPr>
              <a:t>lascaracterísticas</a:t>
            </a:r>
            <a:r>
              <a:rPr lang="es-AR" sz="1200" b="0" i="0" kern="1200" dirty="0" smtClean="0">
                <a:solidFill>
                  <a:schemeClr val="tx1"/>
                </a:solidFill>
                <a:latin typeface="+mn-lt"/>
                <a:ea typeface="+mn-ea"/>
                <a:cs typeface="+mn-cs"/>
              </a:rPr>
              <a:t> de funcionamiento del dispositivo: color emitido, tiempo de vida y </a:t>
            </a:r>
            <a:r>
              <a:rPr lang="es-AR" sz="1200" b="0" i="0" kern="1200" dirty="0" err="1" smtClean="0">
                <a:solidFill>
                  <a:schemeClr val="tx1"/>
                </a:solidFill>
                <a:latin typeface="+mn-lt"/>
                <a:ea typeface="+mn-ea"/>
                <a:cs typeface="+mn-cs"/>
              </a:rPr>
              <a:t>eficienciaenergética</a:t>
            </a:r>
            <a:r>
              <a:rPr lang="es-AR" sz="1200" b="0" i="0" kern="1200" dirty="0" smtClean="0">
                <a:solidFill>
                  <a:schemeClr val="tx1"/>
                </a:solidFill>
                <a:latin typeface="+mn-lt"/>
                <a:ea typeface="+mn-ea"/>
                <a:cs typeface="+mn-cs"/>
              </a:rPr>
              <a:t>.</a:t>
            </a:r>
          </a:p>
          <a:p>
            <a:r>
              <a:rPr lang="es-AR" sz="1200" b="1" i="0" kern="1200" dirty="0" smtClean="0">
                <a:solidFill>
                  <a:schemeClr val="tx1"/>
                </a:solidFill>
                <a:latin typeface="+mn-lt"/>
                <a:ea typeface="+mn-ea"/>
                <a:cs typeface="+mn-cs"/>
              </a:rPr>
              <a:t>Principio de funcionamiento</a:t>
            </a:r>
          </a:p>
          <a:p>
            <a:r>
              <a:rPr lang="es-AR" sz="1200" b="0" i="0" kern="1200" dirty="0" smtClean="0">
                <a:solidFill>
                  <a:schemeClr val="tx1"/>
                </a:solidFill>
                <a:latin typeface="+mn-lt"/>
                <a:ea typeface="+mn-ea"/>
                <a:cs typeface="+mn-cs"/>
              </a:rPr>
              <a:t>1. Se aplica un voltaje a través del OLED de manera que el ánodo sea positivo respecto </a:t>
            </a:r>
            <a:r>
              <a:rPr lang="es-AR" sz="1200" b="0" i="0" kern="1200" dirty="0" err="1" smtClean="0">
                <a:solidFill>
                  <a:schemeClr val="tx1"/>
                </a:solidFill>
                <a:latin typeface="+mn-lt"/>
                <a:ea typeface="+mn-ea"/>
                <a:cs typeface="+mn-cs"/>
              </a:rPr>
              <a:t>delcátodo</a:t>
            </a:r>
            <a:r>
              <a:rPr lang="es-AR" sz="1200" b="0" i="0" kern="1200" dirty="0" smtClean="0">
                <a:solidFill>
                  <a:schemeClr val="tx1"/>
                </a:solidFill>
                <a:latin typeface="+mn-lt"/>
                <a:ea typeface="+mn-ea"/>
                <a:cs typeface="+mn-cs"/>
              </a:rPr>
              <a:t>. Esto causa una corriente de electrones que fluye en este sentido. Así, el cátodo </a:t>
            </a:r>
            <a:r>
              <a:rPr lang="es-AR" sz="1200" b="0" i="0" kern="1200" dirty="0" err="1" smtClean="0">
                <a:solidFill>
                  <a:schemeClr val="tx1"/>
                </a:solidFill>
                <a:latin typeface="+mn-lt"/>
                <a:ea typeface="+mn-ea"/>
                <a:cs typeface="+mn-cs"/>
              </a:rPr>
              <a:t>daelectrones</a:t>
            </a:r>
            <a:r>
              <a:rPr lang="es-AR" sz="1200" b="0" i="0" kern="1200" dirty="0" smtClean="0">
                <a:solidFill>
                  <a:schemeClr val="tx1"/>
                </a:solidFill>
                <a:latin typeface="+mn-lt"/>
                <a:ea typeface="+mn-ea"/>
                <a:cs typeface="+mn-cs"/>
              </a:rPr>
              <a:t> a la capa de emisión y el ánodo los sustrae de la capa de conducción.2. la capa de emisión comienza a cargarse negativamente (por exceso de electrones),mientras que la capa de conducción se carga con huecos (por carencia de electrones). </a:t>
            </a:r>
            <a:r>
              <a:rPr lang="es-AR" sz="1200" b="0" i="0" kern="1200" dirty="0" err="1" smtClean="0">
                <a:solidFill>
                  <a:schemeClr val="tx1"/>
                </a:solidFill>
                <a:latin typeface="+mn-lt"/>
                <a:ea typeface="+mn-ea"/>
                <a:cs typeface="+mn-cs"/>
              </a:rPr>
              <a:t>Lasfuerzas</a:t>
            </a:r>
            <a:r>
              <a:rPr lang="es-AR" sz="1200" b="0" i="0" kern="1200" dirty="0" smtClean="0">
                <a:solidFill>
                  <a:schemeClr val="tx1"/>
                </a:solidFill>
                <a:latin typeface="+mn-lt"/>
                <a:ea typeface="+mn-ea"/>
                <a:cs typeface="+mn-cs"/>
              </a:rPr>
              <a:t> electrostáticas atraen a los electrones y a los huecos, los unos con los otros, y se recombinan (en el sentido inverso de la carga no habría recombinación y el dispositivo </a:t>
            </a:r>
            <a:r>
              <a:rPr lang="es-AR" sz="1200" b="0" i="0" kern="1200" dirty="0" err="1" smtClean="0">
                <a:solidFill>
                  <a:schemeClr val="tx1"/>
                </a:solidFill>
                <a:latin typeface="+mn-lt"/>
                <a:ea typeface="+mn-ea"/>
                <a:cs typeface="+mn-cs"/>
              </a:rPr>
              <a:t>nofuncionaría</a:t>
            </a:r>
            <a:r>
              <a:rPr lang="es-AR" sz="1200" b="0" i="0" kern="1200" dirty="0" smtClean="0">
                <a:solidFill>
                  <a:schemeClr val="tx1"/>
                </a:solidFill>
                <a:latin typeface="+mn-lt"/>
                <a:ea typeface="+mn-ea"/>
                <a:cs typeface="+mn-cs"/>
              </a:rPr>
              <a:t>). Esto sucede más cerca de la capa de emisión, porque en los </a:t>
            </a:r>
            <a:r>
              <a:rPr lang="es-AR" sz="1200" b="0" i="0" kern="1200" dirty="0" err="1" smtClean="0">
                <a:solidFill>
                  <a:schemeClr val="tx1"/>
                </a:solidFill>
                <a:latin typeface="+mn-lt"/>
                <a:ea typeface="+mn-ea"/>
                <a:cs typeface="+mn-cs"/>
              </a:rPr>
              <a:t>semiconductoresorgánicos</a:t>
            </a:r>
            <a:r>
              <a:rPr lang="es-AR" sz="1200" b="0" i="0" kern="1200" dirty="0" smtClean="0">
                <a:solidFill>
                  <a:schemeClr val="tx1"/>
                </a:solidFill>
                <a:latin typeface="+mn-lt"/>
                <a:ea typeface="+mn-ea"/>
                <a:cs typeface="+mn-cs"/>
              </a:rPr>
              <a:t> los huecos se mueven más que los electrones (no ocurre así en </a:t>
            </a:r>
            <a:r>
              <a:rPr lang="es-AR" sz="1200" b="0" i="0" kern="1200" dirty="0" err="1" smtClean="0">
                <a:solidFill>
                  <a:schemeClr val="tx1"/>
                </a:solidFill>
                <a:latin typeface="+mn-lt"/>
                <a:ea typeface="+mn-ea"/>
                <a:cs typeface="+mn-cs"/>
              </a:rPr>
              <a:t>lossemiconductores</a:t>
            </a:r>
            <a:r>
              <a:rPr lang="es-AR" sz="1200" b="0" i="0" kern="1200" dirty="0" smtClean="0">
                <a:solidFill>
                  <a:schemeClr val="tx1"/>
                </a:solidFill>
                <a:latin typeface="+mn-lt"/>
                <a:ea typeface="+mn-ea"/>
                <a:cs typeface="+mn-cs"/>
              </a:rPr>
              <a:t> inorgánicos).La recombinación es el fenómeno en el que un átomo atrapa un electrón. Dicho </a:t>
            </a:r>
            <a:r>
              <a:rPr lang="es-AR" sz="1200" b="0" i="0" kern="1200" dirty="0" err="1" smtClean="0">
                <a:solidFill>
                  <a:schemeClr val="tx1"/>
                </a:solidFill>
                <a:latin typeface="+mn-lt"/>
                <a:ea typeface="+mn-ea"/>
                <a:cs typeface="+mn-cs"/>
              </a:rPr>
              <a:t>electrónpasa</a:t>
            </a:r>
            <a:r>
              <a:rPr lang="es-AR" sz="1200" b="0" i="0" kern="1200" dirty="0" smtClean="0">
                <a:solidFill>
                  <a:schemeClr val="tx1"/>
                </a:solidFill>
                <a:latin typeface="+mn-lt"/>
                <a:ea typeface="+mn-ea"/>
                <a:cs typeface="+mn-cs"/>
              </a:rPr>
              <a:t> de una capa energética mayor a otra menor, liberándose una energía igual a </a:t>
            </a:r>
            <a:r>
              <a:rPr lang="es-AR" sz="1200" b="0" i="0" kern="1200" dirty="0" err="1" smtClean="0">
                <a:solidFill>
                  <a:schemeClr val="tx1"/>
                </a:solidFill>
                <a:latin typeface="+mn-lt"/>
                <a:ea typeface="+mn-ea"/>
                <a:cs typeface="+mn-cs"/>
              </a:rPr>
              <a:t>ladiferencia</a:t>
            </a:r>
            <a:r>
              <a:rPr lang="es-AR" sz="1200" b="0" i="0" kern="1200" dirty="0" smtClean="0">
                <a:solidFill>
                  <a:schemeClr val="tx1"/>
                </a:solidFill>
                <a:latin typeface="+mn-lt"/>
                <a:ea typeface="+mn-ea"/>
                <a:cs typeface="+mn-cs"/>
              </a:rPr>
              <a:t> entre energías inicial y final, en forma de fotón.</a:t>
            </a:r>
          </a:p>
          <a:p>
            <a:r>
              <a:rPr lang="es-AR" sz="1200" b="1" i="0" kern="1200" dirty="0" smtClean="0">
                <a:solidFill>
                  <a:schemeClr val="tx1"/>
                </a:solidFill>
                <a:latin typeface="+mn-lt"/>
                <a:ea typeface="+mn-ea"/>
                <a:cs typeface="+mn-cs"/>
              </a:rPr>
              <a:t>Principio de funcionamiento de LED:</a:t>
            </a:r>
          </a:p>
          <a:p>
            <a:r>
              <a:rPr lang="es-AR" sz="1200" b="0" i="0" kern="1200" dirty="0" smtClean="0">
                <a:solidFill>
                  <a:schemeClr val="tx1"/>
                </a:solidFill>
                <a:latin typeface="+mn-lt"/>
                <a:ea typeface="+mn-ea"/>
                <a:cs typeface="+mn-cs"/>
              </a:rPr>
              <a:t>1. Cátodo (-)2. Capa de emisión3. Emisión de radiación (luz)4. Capa de conducción5. Ánodo (+)</a:t>
            </a:r>
          </a:p>
          <a:p>
            <a:r>
              <a:rPr lang="es-AR" sz="1200" b="1" i="0" kern="1200" dirty="0" smtClean="0">
                <a:solidFill>
                  <a:schemeClr val="tx1"/>
                </a:solidFill>
                <a:latin typeface="+mn-lt"/>
                <a:ea typeface="+mn-ea"/>
                <a:cs typeface="+mn-cs"/>
              </a:rPr>
              <a:t>Como funciona</a:t>
            </a:r>
          </a:p>
          <a:p>
            <a:r>
              <a:rPr lang="es-AR" sz="1200" b="0" i="0" kern="1200" dirty="0" smtClean="0">
                <a:solidFill>
                  <a:schemeClr val="tx1"/>
                </a:solidFill>
                <a:latin typeface="+mn-lt"/>
                <a:ea typeface="+mn-ea"/>
                <a:cs typeface="+mn-cs"/>
              </a:rPr>
              <a:t>1.</a:t>
            </a:r>
          </a:p>
          <a:p>
            <a:r>
              <a:rPr lang="es-AR" sz="1200" b="0" i="0" kern="1200" dirty="0" smtClean="0">
                <a:solidFill>
                  <a:schemeClr val="tx1"/>
                </a:solidFill>
                <a:latin typeface="+mn-lt"/>
                <a:ea typeface="+mn-ea"/>
                <a:cs typeface="+mn-cs"/>
              </a:rPr>
              <a:t> </a:t>
            </a:r>
          </a:p>
          <a:p>
            <a:r>
              <a:rPr lang="es-AR" sz="1200" b="0" i="0" kern="1200" dirty="0" smtClean="0">
                <a:solidFill>
                  <a:schemeClr val="tx1"/>
                </a:solidFill>
                <a:latin typeface="+mn-lt"/>
                <a:ea typeface="+mn-ea"/>
                <a:cs typeface="+mn-cs"/>
              </a:rPr>
              <a:t>Como </a:t>
            </a:r>
            <a:r>
              <a:rPr lang="es-AR" sz="1200" b="0" i="0" kern="1200" dirty="0" err="1" smtClean="0">
                <a:solidFill>
                  <a:schemeClr val="tx1"/>
                </a:solidFill>
                <a:latin typeface="+mn-lt"/>
                <a:ea typeface="+mn-ea"/>
                <a:cs typeface="+mn-cs"/>
              </a:rPr>
              <a:t>funcionanCuando</a:t>
            </a:r>
            <a:r>
              <a:rPr lang="es-AR" sz="1200" b="0" i="0" kern="1200" dirty="0" smtClean="0">
                <a:solidFill>
                  <a:schemeClr val="tx1"/>
                </a:solidFill>
                <a:latin typeface="+mn-lt"/>
                <a:ea typeface="+mn-ea"/>
                <a:cs typeface="+mn-cs"/>
              </a:rPr>
              <a:t> se suministra corriente a un LED, los electrones se mueven a través del </a:t>
            </a:r>
            <a:r>
              <a:rPr lang="es-AR" sz="1200" b="0" i="0" kern="1200" dirty="0" err="1" smtClean="0">
                <a:solidFill>
                  <a:schemeClr val="tx1"/>
                </a:solidFill>
                <a:latin typeface="+mn-lt"/>
                <a:ea typeface="+mn-ea"/>
                <a:cs typeface="+mn-cs"/>
              </a:rPr>
              <a:t>materialsemiconductor</a:t>
            </a:r>
            <a:r>
              <a:rPr lang="es-AR" sz="1200" b="0" i="0" kern="1200" dirty="0" smtClean="0">
                <a:solidFill>
                  <a:schemeClr val="tx1"/>
                </a:solidFill>
                <a:latin typeface="+mn-lt"/>
                <a:ea typeface="+mn-ea"/>
                <a:cs typeface="+mn-cs"/>
              </a:rPr>
              <a:t> y algunos pasan a un estado energético más bajo. Durante el proceso, </a:t>
            </a:r>
            <a:r>
              <a:rPr lang="es-AR" sz="1200" b="0" i="0" kern="1200" dirty="0" err="1" smtClean="0">
                <a:solidFill>
                  <a:schemeClr val="tx1"/>
                </a:solidFill>
                <a:latin typeface="+mn-lt"/>
                <a:ea typeface="+mn-ea"/>
                <a:cs typeface="+mn-cs"/>
              </a:rPr>
              <a:t>seemite</a:t>
            </a:r>
            <a:r>
              <a:rPr lang="es-AR" sz="1200" b="0" i="0" kern="1200" dirty="0" smtClean="0">
                <a:solidFill>
                  <a:schemeClr val="tx1"/>
                </a:solidFill>
                <a:latin typeface="+mn-lt"/>
                <a:ea typeface="+mn-ea"/>
                <a:cs typeface="+mn-cs"/>
              </a:rPr>
              <a:t> la energía "excedente" en forma de luz. La longitud de onda (y, por lo tanto, el color)se puede ajustar utilizando diferentes materiales semiconductores y procesos </a:t>
            </a:r>
            <a:r>
              <a:rPr lang="es-AR" sz="1200" b="0" i="0" kern="1200" dirty="0" err="1" smtClean="0">
                <a:solidFill>
                  <a:schemeClr val="tx1"/>
                </a:solidFill>
                <a:latin typeface="+mn-lt"/>
                <a:ea typeface="+mn-ea"/>
                <a:cs typeface="+mn-cs"/>
              </a:rPr>
              <a:t>demanufacturado</a:t>
            </a:r>
            <a:r>
              <a:rPr lang="es-AR" sz="1200" b="0" i="0" kern="1200" dirty="0" smtClean="0">
                <a:solidFill>
                  <a:schemeClr val="tx1"/>
                </a:solidFill>
                <a:latin typeface="+mn-lt"/>
                <a:ea typeface="+mn-ea"/>
                <a:cs typeface="+mn-cs"/>
              </a:rPr>
              <a:t> distintos2.</a:t>
            </a:r>
          </a:p>
          <a:p>
            <a:r>
              <a:rPr lang="es-AR" sz="1200" b="0" i="0" kern="1200" dirty="0" smtClean="0">
                <a:solidFill>
                  <a:schemeClr val="tx1"/>
                </a:solidFill>
                <a:latin typeface="+mn-lt"/>
                <a:ea typeface="+mn-ea"/>
                <a:cs typeface="+mn-cs"/>
              </a:rPr>
              <a:t> </a:t>
            </a:r>
          </a:p>
          <a:p>
            <a:r>
              <a:rPr lang="es-AR" sz="1200" b="0" i="0" kern="1200" dirty="0" smtClean="0">
                <a:solidFill>
                  <a:schemeClr val="tx1"/>
                </a:solidFill>
                <a:latin typeface="+mn-lt"/>
                <a:ea typeface="+mn-ea"/>
                <a:cs typeface="+mn-cs"/>
              </a:rPr>
              <a:t>como funciona un monitor </a:t>
            </a:r>
            <a:r>
              <a:rPr lang="es-AR" sz="1200" b="0" i="0" kern="1200" dirty="0" err="1" smtClean="0">
                <a:solidFill>
                  <a:schemeClr val="tx1"/>
                </a:solidFill>
                <a:latin typeface="+mn-lt"/>
                <a:ea typeface="+mn-ea"/>
                <a:cs typeface="+mn-cs"/>
              </a:rPr>
              <a:t>redEl</a:t>
            </a:r>
            <a:r>
              <a:rPr lang="es-AR" sz="1200" b="0" i="0" kern="1200" dirty="0" smtClean="0">
                <a:solidFill>
                  <a:schemeClr val="tx1"/>
                </a:solidFill>
                <a:latin typeface="+mn-lt"/>
                <a:ea typeface="+mn-ea"/>
                <a:cs typeface="+mn-cs"/>
              </a:rPr>
              <a:t> panel utiliza una hilera de diodos LED blancos que rodean la pantalla y un difusor colocado detrás de la matriz TFT se encarga de repartir la luz homogéneamente por toda </a:t>
            </a:r>
            <a:r>
              <a:rPr lang="es-AR" sz="1200" b="0" i="0" kern="1200" dirty="0" err="1" smtClean="0">
                <a:solidFill>
                  <a:schemeClr val="tx1"/>
                </a:solidFill>
                <a:latin typeface="+mn-lt"/>
                <a:ea typeface="+mn-ea"/>
                <a:cs typeface="+mn-cs"/>
              </a:rPr>
              <a:t>lasuperficie</a:t>
            </a:r>
            <a:r>
              <a:rPr lang="es-AR" sz="1200" b="0" i="0" kern="1200" dirty="0" smtClean="0">
                <a:solidFill>
                  <a:schemeClr val="tx1"/>
                </a:solidFill>
                <a:latin typeface="+mn-lt"/>
                <a:ea typeface="+mn-ea"/>
                <a:cs typeface="+mn-cs"/>
              </a:rPr>
              <a:t>.</a:t>
            </a:r>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27</a:t>
            </a:fld>
            <a:endParaRPr lang="es-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25000" lnSpcReduction="20000"/>
          </a:bodyPr>
          <a:lstStyle/>
          <a:p>
            <a:r>
              <a:rPr lang="es-ES" dirty="0" smtClean="0"/>
              <a:t>Un móvil que se dobla y se convierte en reloj o una tableta tan elástica como la goma. Así serán los aparatos del futuro gracias a los nuevos materiales que se cuecen en laboratorios. Según los investigadores, el </a:t>
            </a:r>
            <a:r>
              <a:rPr lang="es-ES" dirty="0" err="1" smtClean="0"/>
              <a:t>grafeno</a:t>
            </a:r>
            <a:r>
              <a:rPr lang="es-ES" dirty="0" smtClean="0"/>
              <a:t>, el </a:t>
            </a:r>
            <a:r>
              <a:rPr lang="es-ES" dirty="0" err="1" smtClean="0"/>
              <a:t>siliceno</a:t>
            </a:r>
            <a:r>
              <a:rPr lang="es-ES" dirty="0" smtClean="0"/>
              <a:t> (derivados del grafito y el silicio), los polímeros conductores o determinados óxidos de metales revolucionarán la electrónica de consumo, al permitir construir baterías flexibles, procesadores más rápidos y pantallas transparentes más finas que el papel. El belga </a:t>
            </a:r>
            <a:r>
              <a:rPr lang="es-ES" dirty="0" err="1" smtClean="0"/>
              <a:t>Jan</a:t>
            </a:r>
            <a:r>
              <a:rPr lang="es-ES" dirty="0" smtClean="0"/>
              <a:t> </a:t>
            </a:r>
            <a:r>
              <a:rPr lang="es-ES" dirty="0" err="1" smtClean="0"/>
              <a:t>Genoe</a:t>
            </a:r>
            <a:r>
              <a:rPr lang="es-ES" dirty="0" smtClean="0"/>
              <a:t> apuesta por ello. "En unos años podremos incluir microprocesadores de plástico y pantallas hasta en paquetes de galletas. Cogerás una, apretarás un botón en la caja y sabrás sus ingredientes y calorías", asegura. </a:t>
            </a:r>
            <a:r>
              <a:rPr lang="es-ES" dirty="0" err="1" smtClean="0"/>
              <a:t>Genoe</a:t>
            </a:r>
            <a:r>
              <a:rPr lang="es-ES" dirty="0" smtClean="0"/>
              <a:t> ha dirigido el equipo del instituto </a:t>
            </a:r>
            <a:r>
              <a:rPr lang="es-ES" dirty="0" err="1" smtClean="0"/>
              <a:t>Imec</a:t>
            </a:r>
            <a:r>
              <a:rPr lang="es-ES" dirty="0" smtClean="0"/>
              <a:t> de </a:t>
            </a:r>
            <a:r>
              <a:rPr lang="es-ES" dirty="0" err="1" smtClean="0"/>
              <a:t>nanoelectrónica</a:t>
            </a:r>
            <a:r>
              <a:rPr lang="es-ES" dirty="0" smtClean="0"/>
              <a:t> de Lovaina (Bélgica) que acaba de producir el primer microprocesador de plástico del mundo.</a:t>
            </a:r>
          </a:p>
          <a:p>
            <a:r>
              <a:rPr lang="es-ES" dirty="0" smtClean="0"/>
              <a:t>Ya se hacen chips 500 veces más pequeños que los de silicio, y más rápidos</a:t>
            </a:r>
          </a:p>
          <a:p>
            <a:r>
              <a:rPr lang="es-ES" dirty="0" smtClean="0"/>
              <a:t>Tiene una pega: es 1.000 veces más lento que un chip de silicio, el material que hoy alimenta las tripas de casi cualquier aparato. Pero compensa con dos grandes ventajas: "Se puede enrollar, es flexible y muy barato", dice </a:t>
            </a:r>
            <a:r>
              <a:rPr lang="es-ES" dirty="0" err="1" smtClean="0"/>
              <a:t>Genoe</a:t>
            </a:r>
            <a:r>
              <a:rPr lang="es-ES" dirty="0" smtClean="0"/>
              <a:t>, quien cree que determinados polímeros orgánicos servirán para diseñar tabletas plegables en cinco años. "Si a una pantalla flexible de este material se le añade en una esquina un chip de silicio de tres milímetros cuadrados, el problema de computación está solucionado".</a:t>
            </a:r>
          </a:p>
          <a:p>
            <a:r>
              <a:rPr lang="es-ES" dirty="0" smtClean="0"/>
              <a:t>Científicos de la Universidad de Aalto (Finlandia) y Nagoya (Japón) han obtenido procesadores de plástico y a bajo coste. Samsung, LG o Toshiba, que compiten por crear pantallas flexibles y transparentes, están interesados en su aplicación industrial. Samsung presentó a comienzos de año unos prototipos de pantallas </a:t>
            </a:r>
            <a:r>
              <a:rPr lang="es-ES" dirty="0" err="1" smtClean="0"/>
              <a:t>Amoled</a:t>
            </a:r>
            <a:r>
              <a:rPr lang="es-ES" dirty="0" smtClean="0"/>
              <a:t> flexibles, pero con un coste desorbitado.</a:t>
            </a:r>
          </a:p>
          <a:p>
            <a:r>
              <a:rPr lang="es-ES" dirty="0" smtClean="0"/>
              <a:t>Otro material de moda, el </a:t>
            </a:r>
            <a:r>
              <a:rPr lang="es-ES" dirty="0" err="1" smtClean="0"/>
              <a:t>grafeno</a:t>
            </a:r>
            <a:r>
              <a:rPr lang="es-ES" dirty="0" smtClean="0"/>
              <a:t>, podría acabar con el problema. Su obtención les valió el Nobel de Física el año pasado a los científicos </a:t>
            </a:r>
            <a:r>
              <a:rPr lang="es-ES" dirty="0" err="1" smtClean="0"/>
              <a:t>Andre</a:t>
            </a:r>
            <a:r>
              <a:rPr lang="es-ES" dirty="0" smtClean="0"/>
              <a:t> </a:t>
            </a:r>
            <a:r>
              <a:rPr lang="es-ES" dirty="0" err="1" smtClean="0"/>
              <a:t>Geim</a:t>
            </a:r>
            <a:r>
              <a:rPr lang="es-ES" dirty="0" smtClean="0"/>
              <a:t> y </a:t>
            </a:r>
            <a:r>
              <a:rPr lang="es-ES" dirty="0" err="1" smtClean="0"/>
              <a:t>Konstantin</a:t>
            </a:r>
            <a:r>
              <a:rPr lang="es-ES" dirty="0" smtClean="0"/>
              <a:t> </a:t>
            </a:r>
            <a:r>
              <a:rPr lang="es-ES" dirty="0" err="1" smtClean="0"/>
              <a:t>Novoselov</a:t>
            </a:r>
            <a:r>
              <a:rPr lang="es-ES" dirty="0" smtClean="0"/>
              <a:t>. En teoría, es el sustituto perfecto del silicio: permite crear microprocesadores de un átomo de espesor, 500 veces más pequeños que los de silicio y 10 veces más rápidos, de gran resistencia (el </a:t>
            </a:r>
            <a:r>
              <a:rPr lang="es-ES" dirty="0" err="1" smtClean="0"/>
              <a:t>grafeno</a:t>
            </a:r>
            <a:r>
              <a:rPr lang="es-ES" dirty="0" smtClean="0"/>
              <a:t> es carbono en estado puro, el material más resistente del planeta) y flexibles.</a:t>
            </a:r>
          </a:p>
          <a:p>
            <a:r>
              <a:rPr lang="es-ES" dirty="0" smtClean="0"/>
              <a:t>"Es el único material que se puede estirar hasta un 10% de forma reversible. Es decir, a diferencia de los plásticos, recupera su forma inicial", dice Francisco Guinea, profesor investigador del Instituto de Ciencia de los Materiales. Guinea cree que en los dos próximos años llegarán las primeras pantallas comerciales fabricadas de </a:t>
            </a:r>
            <a:r>
              <a:rPr lang="es-ES" dirty="0" err="1" smtClean="0"/>
              <a:t>grafeno</a:t>
            </a:r>
            <a:r>
              <a:rPr lang="es-ES" dirty="0" smtClean="0"/>
              <a:t>, aunque habrá que esperar cinco años para verlo en microelectrónica. IBM lo intenta. Junto con el Departamento de Defensa de EE UU, ha presentado un chip de </a:t>
            </a:r>
            <a:r>
              <a:rPr lang="es-ES" dirty="0" err="1" smtClean="0"/>
              <a:t>grafeno</a:t>
            </a:r>
            <a:r>
              <a:rPr lang="es-ES" dirty="0" smtClean="0"/>
              <a:t> un 55% más potente que una versión anterior. De momento, es para aplicaciones militares de identificación por radiofrecuencia (RFID).</a:t>
            </a:r>
          </a:p>
          <a:p>
            <a:r>
              <a:rPr lang="es-ES" dirty="0" smtClean="0"/>
              <a:t>"El problema, tanto en pantallas como en procesadores, es fabricar </a:t>
            </a:r>
            <a:r>
              <a:rPr lang="es-ES" dirty="0" err="1" smtClean="0"/>
              <a:t>grafeno</a:t>
            </a:r>
            <a:r>
              <a:rPr lang="es-ES" dirty="0" smtClean="0"/>
              <a:t> a escala industrial y a bajo coste", explica Guinea. Las pantallas táctiles actuales de los teléfonos inteligentes y tabletas se producen con óxido de indio y estaño, material escaso, caro y contaminante, por lo que el </a:t>
            </a:r>
            <a:r>
              <a:rPr lang="es-ES" dirty="0" err="1" smtClean="0"/>
              <a:t>grafeno</a:t>
            </a:r>
            <a:r>
              <a:rPr lang="es-ES" dirty="0" smtClean="0"/>
              <a:t> tiene las de ganar. Samsung produjo el año pasado un prototipo de pantalla transparente y flexible a partir de una lámina de </a:t>
            </a:r>
            <a:r>
              <a:rPr lang="es-ES" dirty="0" err="1" smtClean="0"/>
              <a:t>grafeno</a:t>
            </a:r>
            <a:r>
              <a:rPr lang="es-ES" dirty="0" smtClean="0"/>
              <a:t> de 63 centímetros de longitud.</a:t>
            </a:r>
          </a:p>
          <a:p>
            <a:r>
              <a:rPr lang="es-ES" dirty="0" smtClean="0"/>
              <a:t>La suerte de los </a:t>
            </a:r>
            <a:r>
              <a:rPr lang="es-ES" i="1" dirty="0" err="1" smtClean="0"/>
              <a:t>gadgets</a:t>
            </a:r>
            <a:r>
              <a:rPr lang="es-ES" dirty="0" smtClean="0"/>
              <a:t> de </a:t>
            </a:r>
            <a:r>
              <a:rPr lang="es-ES" dirty="0" err="1" smtClean="0"/>
              <a:t>grafeno</a:t>
            </a:r>
            <a:r>
              <a:rPr lang="es-ES" dirty="0" smtClean="0"/>
              <a:t> dependerá también de otro nuevo material rival: el </a:t>
            </a:r>
            <a:r>
              <a:rPr lang="es-ES" dirty="0" err="1" smtClean="0"/>
              <a:t>siliceno</a:t>
            </a:r>
            <a:r>
              <a:rPr lang="es-ES" dirty="0" smtClean="0"/>
              <a:t>. Investigadores del Instituto Japonés de Ciencia y Tecnología Avanzada (JAIST) lograron recientemente desarrollar láminas de silicio de un átomo sobre un soporte de cerámica. Es decir, el mismo grosor que el </a:t>
            </a:r>
            <a:r>
              <a:rPr lang="es-ES" dirty="0" err="1" smtClean="0"/>
              <a:t>grafeno</a:t>
            </a:r>
            <a:r>
              <a:rPr lang="es-ES" dirty="0" smtClean="0"/>
              <a:t>. Está por ver si las propiedades de conducción eléctrica, dureza, transparencia y flexibilidad superan a las del </a:t>
            </a:r>
            <a:r>
              <a:rPr lang="es-ES" dirty="0" err="1" smtClean="0"/>
              <a:t>grafeno</a:t>
            </a:r>
            <a:r>
              <a:rPr lang="es-ES" dirty="0" smtClean="0"/>
              <a:t> y, sobre todo, si será más fácil de obtener a escala industrial</a:t>
            </a:r>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28</a:t>
            </a:fld>
            <a:endParaRPr lang="es-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10000"/>
          </a:bodyPr>
          <a:lstStyle/>
          <a:p>
            <a:r>
              <a:rPr lang="es-AR" sz="1200" kern="1200" baseline="0" dirty="0" smtClean="0">
                <a:solidFill>
                  <a:schemeClr val="tx1"/>
                </a:solidFill>
                <a:latin typeface="+mn-lt"/>
                <a:ea typeface="+mn-ea"/>
                <a:cs typeface="+mn-cs"/>
              </a:rPr>
              <a:t>Todas las tarjetas ofrecen aplicaciones de grabación y reproducción por</a:t>
            </a:r>
          </a:p>
          <a:p>
            <a:r>
              <a:rPr lang="es-AR" sz="1200" kern="1200" baseline="0" dirty="0" smtClean="0">
                <a:solidFill>
                  <a:schemeClr val="tx1"/>
                </a:solidFill>
                <a:latin typeface="+mn-lt"/>
                <a:ea typeface="+mn-ea"/>
                <a:cs typeface="+mn-cs"/>
              </a:rPr>
              <a:t>muestreo digital, pero se diferencian en la frecuencia de toma de las muestras, lo</a:t>
            </a:r>
          </a:p>
          <a:p>
            <a:r>
              <a:rPr lang="es-AR" sz="1200" kern="1200" baseline="0" dirty="0" smtClean="0">
                <a:solidFill>
                  <a:schemeClr val="tx1"/>
                </a:solidFill>
                <a:latin typeface="+mn-lt"/>
                <a:ea typeface="+mn-ea"/>
                <a:cs typeface="+mn-cs"/>
              </a:rPr>
              <a:t>que influye en la calidad del sonido final. Las frecuencias de muestreo de señal</a:t>
            </a:r>
          </a:p>
          <a:p>
            <a:r>
              <a:rPr lang="es-AR" sz="1200" kern="1200" baseline="0" dirty="0" smtClean="0">
                <a:solidFill>
                  <a:schemeClr val="tx1"/>
                </a:solidFill>
                <a:latin typeface="+mn-lt"/>
                <a:ea typeface="+mn-ea"/>
                <a:cs typeface="+mn-cs"/>
              </a:rPr>
              <a:t>suelen ser de 11 </a:t>
            </a:r>
            <a:r>
              <a:rPr lang="es-AR" sz="1200" kern="1200" baseline="0" dirty="0" err="1" smtClean="0">
                <a:solidFill>
                  <a:schemeClr val="tx1"/>
                </a:solidFill>
                <a:latin typeface="+mn-lt"/>
                <a:ea typeface="+mn-ea"/>
                <a:cs typeface="+mn-cs"/>
              </a:rPr>
              <a:t>KHz</a:t>
            </a:r>
            <a:r>
              <a:rPr lang="es-AR" sz="1200" kern="1200" baseline="0" dirty="0" smtClean="0">
                <a:solidFill>
                  <a:schemeClr val="tx1"/>
                </a:solidFill>
                <a:latin typeface="+mn-lt"/>
                <a:ea typeface="+mn-ea"/>
                <a:cs typeface="+mn-cs"/>
              </a:rPr>
              <a:t>, 22 </a:t>
            </a:r>
            <a:r>
              <a:rPr lang="es-AR" sz="1200" kern="1200" baseline="0" dirty="0" err="1" smtClean="0">
                <a:solidFill>
                  <a:schemeClr val="tx1"/>
                </a:solidFill>
                <a:latin typeface="+mn-lt"/>
                <a:ea typeface="+mn-ea"/>
                <a:cs typeface="+mn-cs"/>
              </a:rPr>
              <a:t>KHz</a:t>
            </a:r>
            <a:r>
              <a:rPr lang="es-AR" sz="1200" kern="1200" baseline="0" dirty="0" smtClean="0">
                <a:solidFill>
                  <a:schemeClr val="tx1"/>
                </a:solidFill>
                <a:latin typeface="+mn-lt"/>
                <a:ea typeface="+mn-ea"/>
                <a:cs typeface="+mn-cs"/>
              </a:rPr>
              <a:t> o 44 </a:t>
            </a:r>
            <a:r>
              <a:rPr lang="es-AR" sz="1200" kern="1200" baseline="0" dirty="0" err="1" smtClean="0">
                <a:solidFill>
                  <a:schemeClr val="tx1"/>
                </a:solidFill>
                <a:latin typeface="+mn-lt"/>
                <a:ea typeface="+mn-ea"/>
                <a:cs typeface="+mn-cs"/>
              </a:rPr>
              <a:t>KHz</a:t>
            </a:r>
            <a:r>
              <a:rPr lang="es-AR" sz="1200" kern="1200" baseline="0" dirty="0" smtClean="0">
                <a:solidFill>
                  <a:schemeClr val="tx1"/>
                </a:solidFill>
                <a:latin typeface="+mn-lt"/>
                <a:ea typeface="+mn-ea"/>
                <a:cs typeface="+mn-cs"/>
              </a:rPr>
              <a:t>, lo cual supone que una muestra de la</a:t>
            </a:r>
          </a:p>
          <a:p>
            <a:r>
              <a:rPr lang="es-AR" sz="1200" kern="1200" baseline="0" dirty="0" smtClean="0">
                <a:solidFill>
                  <a:schemeClr val="tx1"/>
                </a:solidFill>
                <a:latin typeface="+mn-lt"/>
                <a:ea typeface="+mn-ea"/>
                <a:cs typeface="+mn-cs"/>
              </a:rPr>
              <a:t>señal origen es recogida cada 1/11000, 1/22000 y 1/44000 segundos</a:t>
            </a:r>
          </a:p>
          <a:p>
            <a:r>
              <a:rPr lang="es-AR" sz="1200" kern="1200" baseline="0" dirty="0" smtClean="0">
                <a:solidFill>
                  <a:schemeClr val="tx1"/>
                </a:solidFill>
                <a:latin typeface="+mn-lt"/>
                <a:ea typeface="+mn-ea"/>
                <a:cs typeface="+mn-cs"/>
              </a:rPr>
              <a:t>respectivamente. Además, las tarjetas incorporan amplificadores con salida a</a:t>
            </a:r>
          </a:p>
          <a:p>
            <a:r>
              <a:rPr lang="es-AR" sz="1200" kern="1200" baseline="0" dirty="0" smtClean="0">
                <a:solidFill>
                  <a:schemeClr val="tx1"/>
                </a:solidFill>
                <a:latin typeface="+mn-lt"/>
                <a:ea typeface="+mn-ea"/>
                <a:cs typeface="+mn-cs"/>
              </a:rPr>
              <a:t>altavoces para conseguir una reproducción con calidad profesional.</a:t>
            </a:r>
          </a:p>
          <a:p>
            <a:r>
              <a:rPr lang="es-AR" sz="1200" kern="1200" baseline="0" dirty="0" smtClean="0">
                <a:solidFill>
                  <a:schemeClr val="tx1"/>
                </a:solidFill>
                <a:latin typeface="+mn-lt"/>
                <a:ea typeface="+mn-ea"/>
                <a:cs typeface="+mn-cs"/>
              </a:rPr>
              <a:t>Los sonidos digitalizados pueden ser editados de manera que se cambien sus</a:t>
            </a:r>
          </a:p>
          <a:p>
            <a:r>
              <a:rPr lang="es-AR" sz="1200" kern="1200" baseline="0" dirty="0" smtClean="0">
                <a:solidFill>
                  <a:schemeClr val="tx1"/>
                </a:solidFill>
                <a:latin typeface="+mn-lt"/>
                <a:ea typeface="+mn-ea"/>
                <a:cs typeface="+mn-cs"/>
              </a:rPr>
              <a:t>características de forma interactiva. Es muy frecuente el empleo de filtros que</a:t>
            </a:r>
          </a:p>
          <a:p>
            <a:r>
              <a:rPr lang="es-AR" sz="1200" kern="1200" baseline="0" dirty="0" smtClean="0">
                <a:solidFill>
                  <a:schemeClr val="tx1"/>
                </a:solidFill>
                <a:latin typeface="+mn-lt"/>
                <a:ea typeface="+mn-ea"/>
                <a:cs typeface="+mn-cs"/>
              </a:rPr>
              <a:t>modifiquen parte del sonido, produciendo eco de un sonido seleccionado con un</a:t>
            </a:r>
          </a:p>
          <a:p>
            <a:r>
              <a:rPr lang="es-AR" sz="1200" kern="1200" baseline="0" dirty="0" smtClean="0">
                <a:solidFill>
                  <a:schemeClr val="tx1"/>
                </a:solidFill>
                <a:latin typeface="+mn-lt"/>
                <a:ea typeface="+mn-ea"/>
                <a:cs typeface="+mn-cs"/>
              </a:rPr>
              <a:t>cierto retardo. Otras facilidades son la mezcla de distintos sonidos, la</a:t>
            </a:r>
          </a:p>
          <a:p>
            <a:r>
              <a:rPr lang="es-AR" sz="1200" kern="1200" baseline="0" dirty="0" smtClean="0">
                <a:solidFill>
                  <a:schemeClr val="tx1"/>
                </a:solidFill>
                <a:latin typeface="+mn-lt"/>
                <a:ea typeface="+mn-ea"/>
                <a:cs typeface="+mn-cs"/>
              </a:rPr>
              <a:t>modificación del tono en un espacio de tiempo, etc.</a:t>
            </a:r>
          </a:p>
          <a:p>
            <a:r>
              <a:rPr lang="es-AR" sz="1200" kern="1200" baseline="0" dirty="0" smtClean="0">
                <a:solidFill>
                  <a:schemeClr val="tx1"/>
                </a:solidFill>
                <a:latin typeface="+mn-lt"/>
                <a:ea typeface="+mn-ea"/>
                <a:cs typeface="+mn-cs"/>
              </a:rPr>
              <a:t>Las tarjetas pueden producir música y sonidos empleando Musical</a:t>
            </a:r>
          </a:p>
          <a:p>
            <a:r>
              <a:rPr lang="es-AR" sz="1200" kern="1200" baseline="0" dirty="0" err="1" smtClean="0">
                <a:solidFill>
                  <a:schemeClr val="tx1"/>
                </a:solidFill>
                <a:latin typeface="+mn-lt"/>
                <a:ea typeface="+mn-ea"/>
                <a:cs typeface="+mn-cs"/>
              </a:rPr>
              <a:t>Instrument</a:t>
            </a:r>
            <a:r>
              <a:rPr lang="es-AR" sz="1200" kern="1200" baseline="0" dirty="0" smtClean="0">
                <a:solidFill>
                  <a:schemeClr val="tx1"/>
                </a:solidFill>
                <a:latin typeface="+mn-lt"/>
                <a:ea typeface="+mn-ea"/>
                <a:cs typeface="+mn-cs"/>
              </a:rPr>
              <a:t> Digital Interface (denominado MIDI), que permite a los músicos ser</a:t>
            </a:r>
          </a:p>
          <a:p>
            <a:r>
              <a:rPr lang="es-AR" sz="1200" kern="1200" baseline="0" dirty="0" smtClean="0">
                <a:solidFill>
                  <a:schemeClr val="tx1"/>
                </a:solidFill>
                <a:latin typeface="+mn-lt"/>
                <a:ea typeface="+mn-ea"/>
                <a:cs typeface="+mn-cs"/>
              </a:rPr>
              <a:t>más creativos cuando están en el escenario o en el estudio, y a los compositores</a:t>
            </a:r>
          </a:p>
          <a:p>
            <a:r>
              <a:rPr lang="es-AR" sz="1200" kern="1200" baseline="0" dirty="0" smtClean="0">
                <a:solidFill>
                  <a:schemeClr val="tx1"/>
                </a:solidFill>
                <a:latin typeface="+mn-lt"/>
                <a:ea typeface="+mn-ea"/>
                <a:cs typeface="+mn-cs"/>
              </a:rPr>
              <a:t>escribir música. MIDI es un lenguaje de comandos con el que la computadora</a:t>
            </a:r>
          </a:p>
          <a:p>
            <a:r>
              <a:rPr lang="es-AR" sz="1200" kern="1200" baseline="0" dirty="0" smtClean="0">
                <a:solidFill>
                  <a:schemeClr val="tx1"/>
                </a:solidFill>
                <a:latin typeface="+mn-lt"/>
                <a:ea typeface="+mn-ea"/>
                <a:cs typeface="+mn-cs"/>
              </a:rPr>
              <a:t>puede comunicarse con instrumentos musicales. Así, por ejemplo, la computadora</a:t>
            </a:r>
          </a:p>
          <a:p>
            <a:r>
              <a:rPr lang="es-AR" sz="1200" kern="1200" baseline="0" dirty="0" smtClean="0">
                <a:solidFill>
                  <a:schemeClr val="tx1"/>
                </a:solidFill>
                <a:latin typeface="+mn-lt"/>
                <a:ea typeface="+mn-ea"/>
                <a:cs typeface="+mn-cs"/>
              </a:rPr>
              <a:t>puede pedirle a un sintetizador que cambie el sonido o el volumen, que controle la</a:t>
            </a:r>
          </a:p>
          <a:p>
            <a:r>
              <a:rPr lang="es-AR" sz="1200" b="1" kern="1200" baseline="0" dirty="0" smtClean="0">
                <a:solidFill>
                  <a:schemeClr val="tx1"/>
                </a:solidFill>
                <a:latin typeface="+mn-lt"/>
                <a:ea typeface="+mn-ea"/>
                <a:cs typeface="+mn-cs"/>
              </a:rPr>
              <a:t>MULTIMEDIA</a:t>
            </a:r>
          </a:p>
          <a:p>
            <a:r>
              <a:rPr lang="es-AR" sz="1200" b="1" kern="1200" baseline="0" dirty="0" smtClean="0">
                <a:solidFill>
                  <a:schemeClr val="tx1"/>
                </a:solidFill>
                <a:latin typeface="+mn-lt"/>
                <a:ea typeface="+mn-ea"/>
                <a:cs typeface="+mn-cs"/>
              </a:rPr>
              <a:t>31</a:t>
            </a:r>
          </a:p>
          <a:p>
            <a:r>
              <a:rPr lang="es-AR" sz="1200" kern="1200" baseline="0" dirty="0" smtClean="0">
                <a:solidFill>
                  <a:schemeClr val="tx1"/>
                </a:solidFill>
                <a:latin typeface="+mn-lt"/>
                <a:ea typeface="+mn-ea"/>
                <a:cs typeface="+mn-cs"/>
              </a:rPr>
              <a:t>modulación, indicarle los puntos de inicio y de parada de una partitura o una</a:t>
            </a:r>
          </a:p>
          <a:p>
            <a:r>
              <a:rPr lang="es-AR" sz="1200" kern="1200" baseline="0" dirty="0" smtClean="0">
                <a:solidFill>
                  <a:schemeClr val="tx1"/>
                </a:solidFill>
                <a:latin typeface="+mn-lt"/>
                <a:ea typeface="+mn-ea"/>
                <a:cs typeface="+mn-cs"/>
              </a:rPr>
              <a:t>posición dentro de la canción, así como el modo de transmisión de la información.</a:t>
            </a:r>
          </a:p>
          <a:p>
            <a:r>
              <a:rPr lang="es-AR" sz="1200" kern="1200" baseline="0" dirty="0" smtClean="0">
                <a:solidFill>
                  <a:schemeClr val="tx1"/>
                </a:solidFill>
                <a:latin typeface="+mn-lt"/>
                <a:ea typeface="+mn-ea"/>
                <a:cs typeface="+mn-cs"/>
              </a:rPr>
              <a:t>MIDI comprende un total de 16 canales numerados del 1 al 16, y se puede emitir y</a:t>
            </a:r>
          </a:p>
          <a:p>
            <a:r>
              <a:rPr lang="es-AR" sz="1200" kern="1200" baseline="0" dirty="0" smtClean="0">
                <a:solidFill>
                  <a:schemeClr val="tx1"/>
                </a:solidFill>
                <a:latin typeface="+mn-lt"/>
                <a:ea typeface="+mn-ea"/>
                <a:cs typeface="+mn-cs"/>
              </a:rPr>
              <a:t>recibir información por cualquiera de ellos. Cada canal está asignado a un</a:t>
            </a:r>
          </a:p>
          <a:p>
            <a:r>
              <a:rPr lang="es-AR" sz="1200" kern="1200" baseline="0" dirty="0" smtClean="0">
                <a:solidFill>
                  <a:schemeClr val="tx1"/>
                </a:solidFill>
                <a:latin typeface="+mn-lt"/>
                <a:ea typeface="+mn-ea"/>
                <a:cs typeface="+mn-cs"/>
              </a:rPr>
              <a:t>determinado instrumento del sintetizador, y se emplea para transmitir los datos</a:t>
            </a:r>
          </a:p>
          <a:p>
            <a:r>
              <a:rPr lang="es-AR" sz="1200" kern="1200" baseline="0" dirty="0" smtClean="0">
                <a:solidFill>
                  <a:schemeClr val="tx1"/>
                </a:solidFill>
                <a:latin typeface="+mn-lt"/>
                <a:ea typeface="+mn-ea"/>
                <a:cs typeface="+mn-cs"/>
              </a:rPr>
              <a:t>MIDI del secuenciador, o del teclado, al sintetizador.</a:t>
            </a:r>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7</a:t>
            </a:fld>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47500" lnSpcReduction="20000"/>
          </a:bodyPr>
          <a:lstStyle/>
          <a:p>
            <a:r>
              <a:rPr lang="es-AR" sz="1200" kern="1200" baseline="0" dirty="0" smtClean="0">
                <a:solidFill>
                  <a:schemeClr val="tx1"/>
                </a:solidFill>
                <a:latin typeface="+mn-lt"/>
                <a:ea typeface="+mn-ea"/>
                <a:cs typeface="+mn-cs"/>
              </a:rPr>
              <a:t>Es el dispositivo que permite visualizar los gráficos en la pantalla del ordenador. Existen multitud de tarjetas gráficas diferentes distinguiéndose unas </a:t>
            </a:r>
            <a:r>
              <a:rPr lang="es-AR" sz="1200" kern="1200" baseline="0" dirty="0" smtClean="0">
                <a:solidFill>
                  <a:schemeClr val="tx1"/>
                </a:solidFill>
                <a:latin typeface="+mn-lt"/>
                <a:ea typeface="+mn-ea"/>
                <a:cs typeface="+mn-cs"/>
              </a:rPr>
              <a:t>de otras </a:t>
            </a:r>
            <a:r>
              <a:rPr lang="es-AR" sz="1200" kern="1200" baseline="0" dirty="0" smtClean="0">
                <a:solidFill>
                  <a:schemeClr val="tx1"/>
                </a:solidFill>
                <a:latin typeface="+mn-lt"/>
                <a:ea typeface="+mn-ea"/>
                <a:cs typeface="+mn-cs"/>
              </a:rPr>
              <a:t>por la forma de conexión que tienen y por las características que proporcionan, pero uno de los aspectos más destacables es la memoria, </a:t>
            </a:r>
            <a:r>
              <a:rPr lang="es-AR" sz="1200" kern="1200" baseline="0" dirty="0" smtClean="0">
                <a:solidFill>
                  <a:schemeClr val="tx1"/>
                </a:solidFill>
                <a:latin typeface="+mn-lt"/>
                <a:ea typeface="+mn-ea"/>
                <a:cs typeface="+mn-cs"/>
              </a:rPr>
              <a:t>porque dependiendo </a:t>
            </a:r>
            <a:r>
              <a:rPr lang="es-AR" sz="1200" kern="1200" baseline="0" dirty="0" smtClean="0">
                <a:solidFill>
                  <a:schemeClr val="tx1"/>
                </a:solidFill>
                <a:latin typeface="+mn-lt"/>
                <a:ea typeface="+mn-ea"/>
                <a:cs typeface="+mn-cs"/>
              </a:rPr>
              <a:t>de la cantidad de memoria que tengan serán capaces de soportar tamaños de pantalla mayores o menores, así como más o menos colores, aunque esto también depende del tamaño de la pantalla del monitor.</a:t>
            </a:r>
          </a:p>
          <a:p>
            <a:endParaRPr lang="es-AR" sz="1200" kern="1200" baseline="0" dirty="0" smtClean="0">
              <a:solidFill>
                <a:schemeClr val="tx1"/>
              </a:solidFill>
              <a:latin typeface="+mn-lt"/>
              <a:ea typeface="+mn-ea"/>
              <a:cs typeface="+mn-cs"/>
            </a:endParaRPr>
          </a:p>
          <a:p>
            <a:r>
              <a:rPr lang="es-AR" sz="1200" kern="1200" baseline="0" dirty="0" smtClean="0">
                <a:solidFill>
                  <a:schemeClr val="tx1"/>
                </a:solidFill>
                <a:latin typeface="+mn-lt"/>
                <a:ea typeface="+mn-ea"/>
                <a:cs typeface="+mn-cs"/>
              </a:rPr>
              <a:t>Existen muchas tarjetas que pueden capturar, digitalizar y comprimir imágenes estáticas, video y sonido e, incluso, algunas de ellas son capaces </a:t>
            </a:r>
            <a:r>
              <a:rPr lang="es-AR" sz="1200" kern="1200" baseline="0" dirty="0" smtClean="0">
                <a:solidFill>
                  <a:schemeClr val="tx1"/>
                </a:solidFill>
                <a:latin typeface="+mn-lt"/>
                <a:ea typeface="+mn-ea"/>
                <a:cs typeface="+mn-cs"/>
              </a:rPr>
              <a:t>de combinar </a:t>
            </a:r>
            <a:r>
              <a:rPr lang="es-AR" sz="1200" kern="1200" baseline="0" dirty="0" smtClean="0">
                <a:solidFill>
                  <a:schemeClr val="tx1"/>
                </a:solidFill>
                <a:latin typeface="+mn-lt"/>
                <a:ea typeface="+mn-ea"/>
                <a:cs typeface="+mn-cs"/>
              </a:rPr>
              <a:t>y sincronizar cualquier entrada analógica. El principal problema a la hora de integrar los elementos multimedia es elegir la tarjeta que </a:t>
            </a:r>
            <a:r>
              <a:rPr lang="es-AR" sz="1200" kern="1200" baseline="0" dirty="0" smtClean="0">
                <a:solidFill>
                  <a:schemeClr val="tx1"/>
                </a:solidFill>
                <a:latin typeface="+mn-lt"/>
                <a:ea typeface="+mn-ea"/>
                <a:cs typeface="+mn-cs"/>
              </a:rPr>
              <a:t>cumpla los </a:t>
            </a:r>
            <a:r>
              <a:rPr lang="es-AR" sz="1200" kern="1200" baseline="0" dirty="0" smtClean="0">
                <a:solidFill>
                  <a:schemeClr val="tx1"/>
                </a:solidFill>
                <a:latin typeface="+mn-lt"/>
                <a:ea typeface="+mn-ea"/>
                <a:cs typeface="+mn-cs"/>
              </a:rPr>
              <a:t>requisitos de la aplicación, con la calidad de imagen y color estimados, y que posibilite la captura de video y la compatibilidad con el entorno operativo, todo ello con un precio aceptable.</a:t>
            </a:r>
          </a:p>
          <a:p>
            <a:endParaRPr lang="es-AR" sz="1200" kern="1200" baseline="0" dirty="0" smtClean="0">
              <a:solidFill>
                <a:schemeClr val="tx1"/>
              </a:solidFill>
              <a:latin typeface="+mn-lt"/>
              <a:ea typeface="+mn-ea"/>
              <a:cs typeface="+mn-cs"/>
            </a:endParaRPr>
          </a:p>
          <a:p>
            <a:r>
              <a:rPr lang="es-AR" sz="1200" kern="1200" baseline="0" dirty="0" smtClean="0">
                <a:solidFill>
                  <a:schemeClr val="tx1"/>
                </a:solidFill>
                <a:latin typeface="+mn-lt"/>
                <a:ea typeface="+mn-ea"/>
                <a:cs typeface="+mn-cs"/>
              </a:rPr>
              <a:t>La tarjeta ideal sería aquella que pudiese digitalizar video a toda pantalla (full </a:t>
            </a:r>
            <a:r>
              <a:rPr lang="es-AR" sz="1200" kern="1200" baseline="0" dirty="0" err="1" smtClean="0">
                <a:solidFill>
                  <a:schemeClr val="tx1"/>
                </a:solidFill>
                <a:latin typeface="+mn-lt"/>
                <a:ea typeface="+mn-ea"/>
                <a:cs typeface="+mn-cs"/>
              </a:rPr>
              <a:t>screen</a:t>
            </a:r>
            <a:r>
              <a:rPr lang="es-AR" sz="1200" kern="1200" baseline="0" dirty="0" smtClean="0">
                <a:solidFill>
                  <a:schemeClr val="tx1"/>
                </a:solidFill>
                <a:latin typeface="+mn-lt"/>
                <a:ea typeface="+mn-ea"/>
                <a:cs typeface="+mn-cs"/>
              </a:rPr>
              <a:t>), es decir, aquella que muestre la imagen en todo el espacio </a:t>
            </a:r>
            <a:r>
              <a:rPr lang="es-AR" sz="1200" kern="1200" baseline="0" dirty="0" smtClean="0">
                <a:solidFill>
                  <a:schemeClr val="tx1"/>
                </a:solidFill>
                <a:latin typeface="+mn-lt"/>
                <a:ea typeface="+mn-ea"/>
                <a:cs typeface="+mn-cs"/>
              </a:rPr>
              <a:t>sin distorsiones</a:t>
            </a:r>
            <a:r>
              <a:rPr lang="es-AR" sz="1200" kern="1200" baseline="0" dirty="0" smtClean="0">
                <a:solidFill>
                  <a:schemeClr val="tx1"/>
                </a:solidFill>
                <a:latin typeface="+mn-lt"/>
                <a:ea typeface="+mn-ea"/>
                <a:cs typeface="+mn-cs"/>
              </a:rPr>
              <a:t>, con todo el movimiento (full </a:t>
            </a:r>
            <a:r>
              <a:rPr lang="es-AR" sz="1200" kern="1200" baseline="0" dirty="0" err="1" smtClean="0">
                <a:solidFill>
                  <a:schemeClr val="tx1"/>
                </a:solidFill>
                <a:latin typeface="+mn-lt"/>
                <a:ea typeface="+mn-ea"/>
                <a:cs typeface="+mn-cs"/>
              </a:rPr>
              <a:t>motion</a:t>
            </a:r>
            <a:r>
              <a:rPr lang="es-AR" sz="1200" kern="1200" baseline="0" dirty="0" smtClean="0">
                <a:solidFill>
                  <a:schemeClr val="tx1"/>
                </a:solidFill>
                <a:latin typeface="+mn-lt"/>
                <a:ea typeface="+mn-ea"/>
                <a:cs typeface="+mn-cs"/>
              </a:rPr>
              <a:t>), sin parpadeo entre imágenes, y sonido con calidad profesional, comprimiendo los datos en un único dispositivo de almacenamiento. Esto ofrecería la posibilidad de manipular, intercomunicar y controlar distintas presentaciones multimedia.</a:t>
            </a:r>
          </a:p>
          <a:p>
            <a:r>
              <a:rPr lang="es-AR" sz="1200" kern="1200" baseline="0" dirty="0" smtClean="0">
                <a:solidFill>
                  <a:schemeClr val="tx1"/>
                </a:solidFill>
                <a:latin typeface="+mn-lt"/>
                <a:ea typeface="+mn-ea"/>
                <a:cs typeface="+mn-cs"/>
              </a:rPr>
              <a:t>En la selección de la tarjeta de video para una plataforma multimedia es vital tener presente el entorno y el usuario final. El primer paso es determinar si </a:t>
            </a:r>
            <a:r>
              <a:rPr lang="es-AR" sz="1200" kern="1200" baseline="0" dirty="0" smtClean="0">
                <a:solidFill>
                  <a:schemeClr val="tx1"/>
                </a:solidFill>
                <a:latin typeface="+mn-lt"/>
                <a:ea typeface="+mn-ea"/>
                <a:cs typeface="+mn-cs"/>
              </a:rPr>
              <a:t>los elementos </a:t>
            </a:r>
            <a:r>
              <a:rPr lang="es-AR" sz="1200" kern="1200" baseline="0" dirty="0" smtClean="0">
                <a:solidFill>
                  <a:schemeClr val="tx1"/>
                </a:solidFill>
                <a:latin typeface="+mn-lt"/>
                <a:ea typeface="+mn-ea"/>
                <a:cs typeface="+mn-cs"/>
              </a:rPr>
              <a:t>consistirán en imágenes fijas y/o video en tiempo real, para definir la capacidad de procesamiento necesaria de la tarjeta. En segundo lugar, hay que considerar la calidad de resolución que se necesita, puesto que después de ser capturada y almacenada la información puede variar mucho de la original. Por ello, es necesario que tenga una calidad de imagen similar a la de la televisión, es decir, 30 imágenes por segundo (denominado </a:t>
            </a:r>
            <a:r>
              <a:rPr lang="es-AR" sz="1200" kern="1200" baseline="0" dirty="0" err="1" smtClean="0">
                <a:solidFill>
                  <a:schemeClr val="tx1"/>
                </a:solidFill>
                <a:latin typeface="+mn-lt"/>
                <a:ea typeface="+mn-ea"/>
                <a:cs typeface="+mn-cs"/>
              </a:rPr>
              <a:t>fps</a:t>
            </a:r>
            <a:r>
              <a:rPr lang="es-AR" sz="1200" kern="1200" baseline="0" dirty="0" smtClean="0">
                <a:solidFill>
                  <a:schemeClr val="tx1"/>
                </a:solidFill>
                <a:latin typeface="+mn-lt"/>
                <a:ea typeface="+mn-ea"/>
                <a:cs typeface="+mn-cs"/>
              </a:rPr>
              <a:t>, </a:t>
            </a:r>
            <a:r>
              <a:rPr lang="es-AR" sz="1200" kern="1200" baseline="0" dirty="0" err="1" smtClean="0">
                <a:solidFill>
                  <a:schemeClr val="tx1"/>
                </a:solidFill>
                <a:latin typeface="+mn-lt"/>
                <a:ea typeface="+mn-ea"/>
                <a:cs typeface="+mn-cs"/>
              </a:rPr>
              <a:t>frames</a:t>
            </a:r>
            <a:r>
              <a:rPr lang="es-AR" sz="1200" kern="1200" baseline="0" dirty="0" smtClean="0">
                <a:solidFill>
                  <a:schemeClr val="tx1"/>
                </a:solidFill>
                <a:latin typeface="+mn-lt"/>
                <a:ea typeface="+mn-ea"/>
                <a:cs typeface="+mn-cs"/>
              </a:rPr>
              <a:t> per </a:t>
            </a:r>
            <a:r>
              <a:rPr lang="es-AR" sz="1200" kern="1200" baseline="0" dirty="0" err="1" smtClean="0">
                <a:solidFill>
                  <a:schemeClr val="tx1"/>
                </a:solidFill>
                <a:latin typeface="+mn-lt"/>
                <a:ea typeface="+mn-ea"/>
                <a:cs typeface="+mn-cs"/>
              </a:rPr>
              <a:t>second</a:t>
            </a:r>
            <a:r>
              <a:rPr lang="es-AR" sz="1200" kern="1200" baseline="0" dirty="0" smtClean="0">
                <a:solidFill>
                  <a:schemeClr val="tx1"/>
                </a:solidFill>
                <a:latin typeface="+mn-lt"/>
                <a:ea typeface="+mn-ea"/>
                <a:cs typeface="+mn-cs"/>
              </a:rPr>
              <a:t>) para el </a:t>
            </a:r>
            <a:r>
              <a:rPr lang="es-AR" sz="1200" b="1" kern="1200" baseline="0" dirty="0" smtClean="0">
                <a:solidFill>
                  <a:schemeClr val="tx1"/>
                </a:solidFill>
                <a:latin typeface="+mn-lt"/>
                <a:ea typeface="+mn-ea"/>
                <a:cs typeface="+mn-cs"/>
              </a:rPr>
              <a:t>30 </a:t>
            </a:r>
            <a:r>
              <a:rPr lang="es-AR" sz="1200" kern="1200" baseline="0" dirty="0" smtClean="0">
                <a:solidFill>
                  <a:schemeClr val="tx1"/>
                </a:solidFill>
                <a:latin typeface="+mn-lt"/>
                <a:ea typeface="+mn-ea"/>
                <a:cs typeface="+mn-cs"/>
              </a:rPr>
              <a:t>sistema americano NTSC (</a:t>
            </a:r>
            <a:r>
              <a:rPr lang="es-AR" sz="1200" kern="1200" baseline="0" dirty="0" err="1" smtClean="0">
                <a:solidFill>
                  <a:schemeClr val="tx1"/>
                </a:solidFill>
                <a:latin typeface="+mn-lt"/>
                <a:ea typeface="+mn-ea"/>
                <a:cs typeface="+mn-cs"/>
              </a:rPr>
              <a:t>National</a:t>
            </a:r>
            <a:r>
              <a:rPr lang="es-AR" sz="1200" kern="1200" baseline="0" dirty="0" smtClean="0">
                <a:solidFill>
                  <a:schemeClr val="tx1"/>
                </a:solidFill>
                <a:latin typeface="+mn-lt"/>
                <a:ea typeface="+mn-ea"/>
                <a:cs typeface="+mn-cs"/>
              </a:rPr>
              <a:t> </a:t>
            </a:r>
            <a:r>
              <a:rPr lang="es-AR" sz="1200" kern="1200" baseline="0" dirty="0" err="1" smtClean="0">
                <a:solidFill>
                  <a:schemeClr val="tx1"/>
                </a:solidFill>
                <a:latin typeface="+mn-lt"/>
                <a:ea typeface="+mn-ea"/>
                <a:cs typeface="+mn-cs"/>
              </a:rPr>
              <a:t>Television</a:t>
            </a:r>
            <a:r>
              <a:rPr lang="es-AR" sz="1200" kern="1200" baseline="0" dirty="0" smtClean="0">
                <a:solidFill>
                  <a:schemeClr val="tx1"/>
                </a:solidFill>
                <a:latin typeface="+mn-lt"/>
                <a:ea typeface="+mn-ea"/>
                <a:cs typeface="+mn-cs"/>
              </a:rPr>
              <a:t> </a:t>
            </a:r>
            <a:r>
              <a:rPr lang="es-AR" sz="1200" kern="1200" baseline="0" dirty="0" err="1" smtClean="0">
                <a:solidFill>
                  <a:schemeClr val="tx1"/>
                </a:solidFill>
                <a:latin typeface="+mn-lt"/>
                <a:ea typeface="+mn-ea"/>
                <a:cs typeface="+mn-cs"/>
              </a:rPr>
              <a:t>System</a:t>
            </a:r>
            <a:r>
              <a:rPr lang="es-AR" sz="1200" kern="1200" baseline="0" dirty="0" smtClean="0">
                <a:solidFill>
                  <a:schemeClr val="tx1"/>
                </a:solidFill>
                <a:latin typeface="+mn-lt"/>
                <a:ea typeface="+mn-ea"/>
                <a:cs typeface="+mn-cs"/>
              </a:rPr>
              <a:t> </a:t>
            </a:r>
            <a:r>
              <a:rPr lang="es-AR" sz="1200" kern="1200" baseline="0" dirty="0" err="1" smtClean="0">
                <a:solidFill>
                  <a:schemeClr val="tx1"/>
                </a:solidFill>
                <a:latin typeface="+mn-lt"/>
                <a:ea typeface="+mn-ea"/>
                <a:cs typeface="+mn-cs"/>
              </a:rPr>
              <a:t>Commitee</a:t>
            </a:r>
            <a:r>
              <a:rPr lang="es-AR" sz="1200" kern="1200" baseline="0" dirty="0" smtClean="0">
                <a:solidFill>
                  <a:schemeClr val="tx1"/>
                </a:solidFill>
                <a:latin typeface="+mn-lt"/>
                <a:ea typeface="+mn-ea"/>
                <a:cs typeface="+mn-cs"/>
              </a:rPr>
              <a:t>) y 25 para el europeo PAL (</a:t>
            </a:r>
            <a:r>
              <a:rPr lang="es-AR" sz="1200" kern="1200" baseline="0" dirty="0" err="1" smtClean="0">
                <a:solidFill>
                  <a:schemeClr val="tx1"/>
                </a:solidFill>
                <a:latin typeface="+mn-lt"/>
                <a:ea typeface="+mn-ea"/>
                <a:cs typeface="+mn-cs"/>
              </a:rPr>
              <a:t>Phase</a:t>
            </a:r>
            <a:r>
              <a:rPr lang="es-AR" sz="1200" kern="1200" baseline="0" dirty="0" smtClean="0">
                <a:solidFill>
                  <a:schemeClr val="tx1"/>
                </a:solidFill>
                <a:latin typeface="+mn-lt"/>
                <a:ea typeface="+mn-ea"/>
                <a:cs typeface="+mn-cs"/>
              </a:rPr>
              <a:t> </a:t>
            </a:r>
            <a:r>
              <a:rPr lang="es-AR" sz="1200" kern="1200" baseline="0" dirty="0" err="1" smtClean="0">
                <a:solidFill>
                  <a:schemeClr val="tx1"/>
                </a:solidFill>
                <a:latin typeface="+mn-lt"/>
                <a:ea typeface="+mn-ea"/>
                <a:cs typeface="+mn-cs"/>
              </a:rPr>
              <a:t>Alternation</a:t>
            </a:r>
            <a:r>
              <a:rPr lang="es-AR" sz="1200" kern="1200" baseline="0" dirty="0" smtClean="0">
                <a:solidFill>
                  <a:schemeClr val="tx1"/>
                </a:solidFill>
                <a:latin typeface="+mn-lt"/>
                <a:ea typeface="+mn-ea"/>
                <a:cs typeface="+mn-cs"/>
              </a:rPr>
              <a:t> Line). Otra de las cuestiones que se plantean es la calidad del color, que está en función de la resolución de 16 bits de color, que proporciona hasta 32,768 colores, solución considerablemente menos cara que el empleo de 24 a 32 bits, requerida cuando se incluyen imágenes más realistas.</a:t>
            </a:r>
          </a:p>
          <a:p>
            <a:r>
              <a:rPr lang="es-AR" sz="1200" kern="1200" baseline="0" dirty="0" smtClean="0">
                <a:solidFill>
                  <a:schemeClr val="tx1"/>
                </a:solidFill>
                <a:latin typeface="+mn-lt"/>
                <a:ea typeface="+mn-ea"/>
                <a:cs typeface="+mn-cs"/>
              </a:rPr>
              <a:t>Las tarjetas de video deben tener capacidades de compresión, ya que para poder digitalizar información </a:t>
            </a:r>
            <a:r>
              <a:rPr lang="es-AR" sz="1200" kern="1200" baseline="0" dirty="0" err="1" smtClean="0">
                <a:solidFill>
                  <a:schemeClr val="tx1"/>
                </a:solidFill>
                <a:latin typeface="+mn-lt"/>
                <a:ea typeface="+mn-ea"/>
                <a:cs typeface="+mn-cs"/>
              </a:rPr>
              <a:t>videográfica</a:t>
            </a:r>
            <a:r>
              <a:rPr lang="es-AR" sz="1200" kern="1200" baseline="0" dirty="0" smtClean="0">
                <a:solidFill>
                  <a:schemeClr val="tx1"/>
                </a:solidFill>
                <a:latin typeface="+mn-lt"/>
                <a:ea typeface="+mn-ea"/>
                <a:cs typeface="+mn-cs"/>
              </a:rPr>
              <a:t> se necesita gran cantidad de espacio </a:t>
            </a:r>
            <a:r>
              <a:rPr lang="es-AR" sz="1200" kern="1200" baseline="0" dirty="0" smtClean="0">
                <a:solidFill>
                  <a:schemeClr val="tx1"/>
                </a:solidFill>
                <a:latin typeface="+mn-lt"/>
                <a:ea typeface="+mn-ea"/>
                <a:cs typeface="+mn-cs"/>
              </a:rPr>
              <a:t>de almacenamiento</a:t>
            </a:r>
            <a:r>
              <a:rPr lang="es-AR" sz="1200" kern="1200" baseline="0" dirty="0" smtClean="0">
                <a:solidFill>
                  <a:schemeClr val="tx1"/>
                </a:solidFill>
                <a:latin typeface="+mn-lt"/>
                <a:ea typeface="+mn-ea"/>
                <a:cs typeface="+mn-cs"/>
              </a:rPr>
              <a:t>. Los sistemas de compresión incluidos en estas tarjetas pueden ser empleados por los usuarios cuándo y cómo deseen, y aunque en la actualidad son muy variados, se tiende a normalizarlos de manera que la información pueda ser intercambiada sin problemas.</a:t>
            </a:r>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8</a:t>
            </a:fld>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EE1A948-AACA-4E24-A965-FCCC88350271}" type="slidenum">
              <a:rPr lang="es-ES_tradnl" smtClean="0"/>
              <a:pPr/>
              <a:t>10</a:t>
            </a:fld>
            <a:endParaRPr lang="es-ES_tradnl"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s-AR" b="1" smtClean="0"/>
              <a:t>La interfaz visual digital es una interfaz de vídeo diseñada para obtener la máxima calidad de visualización</a:t>
            </a:r>
          </a:p>
          <a:p>
            <a:r>
              <a:rPr lang="es-AR" smtClean="0"/>
              <a:t>posible en pantallas digitales, tales como los monitores de cristal líquido de pantalla plana y los proyectores</a:t>
            </a:r>
          </a:p>
          <a:p>
            <a:r>
              <a:rPr lang="es-AR" smtClean="0"/>
              <a:t>digitales. Fue desarrollada por el consorcio industrial </a:t>
            </a:r>
            <a:r>
              <a:rPr lang="es-AR" b="1" smtClean="0"/>
              <a:t>DDWG4. </a:t>
            </a:r>
          </a:p>
          <a:p>
            <a:endParaRPr lang="es-AR" b="1" smtClean="0"/>
          </a:p>
          <a:p>
            <a:r>
              <a:rPr lang="es-AR" b="1" smtClean="0"/>
              <a:t>Por extensión del lenguaje, al conector de dicha </a:t>
            </a:r>
            <a:r>
              <a:rPr lang="es-AR" smtClean="0"/>
              <a:t>interfaz se le llama conector tipo </a:t>
            </a:r>
            <a:r>
              <a:rPr lang="es-AR" b="1" smtClean="0"/>
              <a:t>DVI.</a:t>
            </a:r>
          </a:p>
          <a:p>
            <a:endParaRPr lang="es-AR" smtClean="0"/>
          </a:p>
          <a:p>
            <a:r>
              <a:rPr lang="es-AR" smtClean="0"/>
              <a:t>El enfoque que adopta </a:t>
            </a:r>
            <a:r>
              <a:rPr lang="es-AR" b="1" smtClean="0"/>
              <a:t>DVI, se basa en que el brillo de los píxeles se transmite en forma de lista de números</a:t>
            </a:r>
          </a:p>
          <a:p>
            <a:r>
              <a:rPr lang="es-AR" smtClean="0"/>
              <a:t>binarios. Cuando la pantalla está establecida a su resolución nativa, sólo tiene que leer cada número y aplicar</a:t>
            </a:r>
          </a:p>
          <a:p>
            <a:r>
              <a:rPr lang="es-AR" smtClean="0"/>
              <a:t>ese brillo al píxel apropiado. De esta forma, cada píxel del buffer de salida de la fuente se corresponde</a:t>
            </a:r>
          </a:p>
          <a:p>
            <a:r>
              <a:rPr lang="es-AR" smtClean="0"/>
              <a:t>directamente con un píxel en la pantalla, mientras que con una señal analógica el aspecto de cada píxel puede</a:t>
            </a:r>
          </a:p>
          <a:p>
            <a:r>
              <a:rPr lang="es-AR" smtClean="0"/>
              <a:t>verse afectado por sus píxeles adyacentes, así como por el ruido eléctrico y otras formas de distorsión</a:t>
            </a:r>
          </a:p>
          <a:p>
            <a:r>
              <a:rPr lang="es-AR" smtClean="0"/>
              <a:t>Analógica</a:t>
            </a:r>
          </a:p>
          <a:p>
            <a:endParaRPr lang="es-AR" smtClean="0"/>
          </a:p>
          <a:p>
            <a:r>
              <a:rPr lang="es-AR" smtClean="0"/>
              <a:t>CARACTERÍSTICAS TÉCNICAS</a:t>
            </a:r>
          </a:p>
          <a:p>
            <a:endParaRPr lang="es-AR" b="1" smtClean="0"/>
          </a:p>
          <a:p>
            <a:r>
              <a:rPr lang="es-AR" b="1" smtClean="0"/>
              <a:t>El formato de datos de DVI está basado en el formato de serie Panel Link, desarrollado por el fabricante de</a:t>
            </a:r>
          </a:p>
          <a:p>
            <a:r>
              <a:rPr lang="es-AR" smtClean="0"/>
              <a:t>semiconductores Silicon Image Inc. Emplea </a:t>
            </a:r>
            <a:r>
              <a:rPr lang="es-AR" b="1" smtClean="0"/>
              <a:t>TMDS5. Un enlace DVI consiste en un cable de cuatro pares</a:t>
            </a:r>
          </a:p>
          <a:p>
            <a:r>
              <a:rPr lang="es-AR" smtClean="0"/>
              <a:t>trenzados: uno para cada color primario (rojo, verde, y azul) y otro para el "reloj" (que sincroniza la</a:t>
            </a:r>
          </a:p>
          <a:p>
            <a:r>
              <a:rPr lang="es-AR" smtClean="0"/>
              <a:t>transmisión). La sincronización de la señal es casi igual que la de una señal analógica de vídeo. </a:t>
            </a:r>
          </a:p>
          <a:p>
            <a:endParaRPr lang="es-AR" smtClean="0"/>
          </a:p>
          <a:p>
            <a:r>
              <a:rPr lang="es-AR" smtClean="0"/>
              <a:t>La imagen se transmite línea por línea con intervalos de borrado entre cada línea y entre cada fotograma. No se usa</a:t>
            </a:r>
          </a:p>
          <a:p>
            <a:r>
              <a:rPr lang="es-AR" smtClean="0"/>
              <a:t>compresión ni transmisión por paquetes y no admite que sólo se transmitan las zonas cambiadas de la imagen.</a:t>
            </a:r>
          </a:p>
          <a:p>
            <a:r>
              <a:rPr lang="es-AR" smtClean="0"/>
              <a:t>Esto significa que la pantalla entera se transmite constantemente.</a:t>
            </a:r>
          </a:p>
          <a:p>
            <a:endParaRPr lang="es-AR" b="1" smtClean="0"/>
          </a:p>
          <a:p>
            <a:r>
              <a:rPr lang="es-AR" b="1" smtClean="0"/>
              <a:t>Con un solo enlace DVI (o Single Link), la máxima resolución posible a 60 Hz es de 2,6 mega píxeles. Por esto,</a:t>
            </a:r>
          </a:p>
          <a:p>
            <a:r>
              <a:rPr lang="es-AR" b="1" smtClean="0"/>
              <a:t>el conector DVI admite un segundo enlace (Dual Link), con otro conjunto de pares trenzados para el rojo, el</a:t>
            </a:r>
          </a:p>
          <a:p>
            <a:r>
              <a:rPr lang="es-AR" smtClean="0"/>
              <a:t>verde y el azul. Cuando se requiere un ancho de banda mayor que el que permite un solo enlace, el segundo se</a:t>
            </a:r>
          </a:p>
          <a:p>
            <a:r>
              <a:rPr lang="es-AR" smtClean="0"/>
              <a:t>activa, y los dos pueden emitir píxeles alternos. </a:t>
            </a:r>
          </a:p>
          <a:p>
            <a:endParaRPr lang="es-AR" smtClean="0"/>
          </a:p>
          <a:p>
            <a:r>
              <a:rPr lang="es-AR" smtClean="0"/>
              <a:t>El estándar </a:t>
            </a:r>
            <a:r>
              <a:rPr lang="es-AR" b="1" smtClean="0"/>
              <a:t>DVI especifica un límite máximo de 165 MHz para </a:t>
            </a:r>
            <a:r>
              <a:rPr lang="es-AR" smtClean="0"/>
              <a:t>los enlaces únicos, de forma que los modos de pantalla que requieran una frecuencia inferior deben usar el modo de enlace único, y los que requieran más deben establecer el modo de enlace doble. Cuando se usan los</a:t>
            </a:r>
          </a:p>
          <a:p>
            <a:r>
              <a:rPr lang="es-AR" smtClean="0"/>
              <a:t>dos enlaces, cada uno puede sobrepasar los 165 MHz. El segundo enlace también se puede usar cuando se necesiten más de 24 bits por píxel, en cuyo caso transmite los bits menos significativos.</a:t>
            </a:r>
          </a:p>
          <a:p>
            <a:endParaRPr lang="es-AR" smtClean="0"/>
          </a:p>
          <a:p>
            <a:r>
              <a:rPr lang="es-AR" smtClean="0"/>
              <a:t>Al igual que los conectores analógicos VGA modernos, </a:t>
            </a:r>
            <a:r>
              <a:rPr lang="es-AR" b="1" smtClean="0"/>
              <a:t>el conector DVI tiene pines para el canal de datos de</a:t>
            </a:r>
          </a:p>
          <a:p>
            <a:r>
              <a:rPr lang="es-AR" b="1" smtClean="0"/>
              <a:t>pantalla, versión 2 (DDC 2) que permite al adaptador gráfico leer los datos de identificación de pantalla</a:t>
            </a:r>
          </a:p>
          <a:p>
            <a:r>
              <a:rPr lang="es-AR" b="1" smtClean="0"/>
              <a:t>extendidos (EDID).</a:t>
            </a:r>
          </a:p>
          <a:p>
            <a:endParaRPr lang="es-AR" smtClean="0"/>
          </a:p>
          <a:p>
            <a:r>
              <a:rPr lang="es-AR" smtClean="0"/>
              <a:t>EL CONECTOR</a:t>
            </a:r>
          </a:p>
          <a:p>
            <a:endParaRPr lang="es-AR" smtClean="0"/>
          </a:p>
          <a:p>
            <a:r>
              <a:rPr lang="es-AR" smtClean="0"/>
              <a:t>Las señales digitales nativas </a:t>
            </a:r>
            <a:r>
              <a:rPr lang="es-AR" b="1" smtClean="0"/>
              <a:t>DVI se trasmiten a través de los pines que posee el conector. En los sistemas de</a:t>
            </a:r>
          </a:p>
          <a:p>
            <a:r>
              <a:rPr lang="es-AR" b="1" smtClean="0"/>
              <a:t>doble enlace, se proporcionan pines adicionales para la segunda señal, pudiendo tener también pines para</a:t>
            </a:r>
          </a:p>
          <a:p>
            <a:r>
              <a:rPr lang="es-AR" smtClean="0"/>
              <a:t>transmitir las señales analógicas del estándar </a:t>
            </a:r>
            <a:r>
              <a:rPr lang="es-AR" b="1" smtClean="0"/>
              <a:t>VGA (siendo el único estándar de uso extendido que proporciona</a:t>
            </a:r>
          </a:p>
          <a:p>
            <a:r>
              <a:rPr lang="es-AR" smtClean="0"/>
              <a:t>opciones de transmisión digital y analógica en el mismo conector). Esta característica se incluyó para dar un</a:t>
            </a:r>
          </a:p>
          <a:p>
            <a:r>
              <a:rPr lang="es-AR" smtClean="0"/>
              <a:t>carácter universal a </a:t>
            </a:r>
            <a:r>
              <a:rPr lang="es-AR" b="1" smtClean="0"/>
              <a:t>DVI: los conectores que la implementan admiten</a:t>
            </a:r>
          </a:p>
          <a:p>
            <a:r>
              <a:rPr lang="es-AR" smtClean="0"/>
              <a:t>monitores de ambos tipos (analógico o digital).</a:t>
            </a:r>
          </a:p>
          <a:p>
            <a:endParaRPr lang="es-AR" smtClean="0"/>
          </a:p>
          <a:p>
            <a:r>
              <a:rPr lang="es-AR" smtClean="0"/>
              <a:t>Los conectores </a:t>
            </a:r>
            <a:r>
              <a:rPr lang="es-AR" b="1" smtClean="0"/>
              <a:t>DVI se clasifican en tres tipos en función de qué </a:t>
            </a:r>
            <a:r>
              <a:rPr lang="es-AR" smtClean="0"/>
              <a:t>señales admiten:</a:t>
            </a:r>
          </a:p>
          <a:p>
            <a:r>
              <a:rPr lang="es-AR" smtClean="0"/>
              <a:t>· </a:t>
            </a:r>
            <a:r>
              <a:rPr lang="es-AR" b="1" smtClean="0"/>
              <a:t>DVI-D (sólo digital)</a:t>
            </a:r>
          </a:p>
          <a:p>
            <a:r>
              <a:rPr lang="es-AR" smtClean="0"/>
              <a:t>· </a:t>
            </a:r>
            <a:r>
              <a:rPr lang="es-AR" b="1" smtClean="0"/>
              <a:t>DVI-A (sólo analógica)</a:t>
            </a:r>
          </a:p>
          <a:p>
            <a:r>
              <a:rPr lang="es-AR" smtClean="0"/>
              <a:t>· </a:t>
            </a:r>
            <a:r>
              <a:rPr lang="es-AR" b="1" smtClean="0"/>
              <a:t>DVI-I (digital y analógica)</a:t>
            </a:r>
          </a:p>
          <a:p>
            <a:r>
              <a:rPr lang="es-AR" smtClean="0"/>
              <a:t>A veces se denomina </a:t>
            </a:r>
            <a:r>
              <a:rPr lang="es-AR" b="1" smtClean="0"/>
              <a:t>DVI-DL a los conectores que admiten dos </a:t>
            </a:r>
            <a:r>
              <a:rPr lang="es-AR" smtClean="0"/>
              <a:t>enlaces.</a:t>
            </a:r>
          </a:p>
          <a:p>
            <a:r>
              <a:rPr lang="es-AR" smtClean="0"/>
              <a:t>En un principio las señales USB no se incorporaron al conector </a:t>
            </a:r>
            <a:r>
              <a:rPr lang="es-AR" b="1" smtClean="0"/>
              <a:t>DVI, </a:t>
            </a:r>
            <a:r>
              <a:rPr lang="es-AR" smtClean="0"/>
              <a:t>aunque este error es corregido por los fabricantes, como por</a:t>
            </a:r>
          </a:p>
          <a:p>
            <a:r>
              <a:rPr lang="es-AR" smtClean="0"/>
              <a:t>ejemplo, el conector </a:t>
            </a:r>
            <a:r>
              <a:rPr lang="es-AR" b="1" smtClean="0"/>
              <a:t>VESA, M1-DA o el conector Apple Display Connector, de Apple Computer.</a:t>
            </a:r>
          </a:p>
          <a:p>
            <a:r>
              <a:rPr lang="es-AR" smtClean="0"/>
              <a:t>Los ordenadores con conectores </a:t>
            </a:r>
            <a:r>
              <a:rPr lang="es-AR" b="1" smtClean="0"/>
              <a:t>DVI pueden usar equipos HDTV </a:t>
            </a:r>
            <a:r>
              <a:rPr lang="es-AR" smtClean="0"/>
              <a:t>como pantallas pero se necesita un cable adaptador de </a:t>
            </a:r>
            <a:r>
              <a:rPr lang="es-AR" b="1" smtClean="0"/>
              <a:t>DVI a HDMI,</a:t>
            </a:r>
          </a:p>
          <a:p>
            <a:r>
              <a:rPr lang="es-AR" smtClean="0"/>
              <a:t>ya que este es el tipo de conector que suelen traer los reproductores de DVD, televisores y proyectores modernos.</a:t>
            </a:r>
          </a:p>
          <a:p>
            <a:endParaRPr lang="es-AR" smtClean="0"/>
          </a:p>
          <a:p>
            <a:r>
              <a:rPr lang="es-AR" smtClean="0"/>
              <a:t>ESPECIFICACIONES TÉCNICAS</a:t>
            </a:r>
          </a:p>
          <a:p>
            <a:r>
              <a:rPr lang="es-AR" smtClean="0"/>
              <a:t>DIGITAL</a:t>
            </a:r>
          </a:p>
          <a:p>
            <a:r>
              <a:rPr lang="es-AR" smtClean="0"/>
              <a:t>· Frecuencia mínima de reloj: 21,76 MHz</a:t>
            </a:r>
          </a:p>
          <a:p>
            <a:r>
              <a:rPr lang="es-AR" smtClean="0"/>
              <a:t>· Frecuencia máxima de reloj para enlace único: 165 MHz</a:t>
            </a:r>
          </a:p>
          <a:p>
            <a:r>
              <a:rPr lang="es-AR" smtClean="0"/>
              <a:t>· Frecuencia máxima de reloj para doble enlace: limitada sólo por el cable</a:t>
            </a:r>
          </a:p>
          <a:p>
            <a:r>
              <a:rPr lang="es-AR" smtClean="0"/>
              <a:t>· Píxeles por ciclo de reloj: 1(enlace único) o 2 (doble enlace)</a:t>
            </a:r>
          </a:p>
          <a:p>
            <a:r>
              <a:rPr lang="es-AR" smtClean="0"/>
              <a:t>· Bits por píxel: 24</a:t>
            </a:r>
          </a:p>
          <a:p>
            <a:r>
              <a:rPr lang="es-AR" smtClean="0"/>
              <a:t>· Ejemplos de modos de pantalla (enlace único):</a:t>
            </a:r>
          </a:p>
          <a:p>
            <a:r>
              <a:rPr lang="es-AR" smtClean="0"/>
              <a:t>o HDTV (1920 × 1080) a 60 Hz con 5% de borrado LCD (131 MHz)</a:t>
            </a:r>
          </a:p>
          <a:p>
            <a:r>
              <a:rPr lang="pt-BR" smtClean="0"/>
              <a:t>o 1920 x 1200 a 60 Hz (154 Mhz)</a:t>
            </a:r>
          </a:p>
          <a:p>
            <a:r>
              <a:rPr lang="es-AR" smtClean="0"/>
              <a:t>o UXGA (1600 × 1200) a 60 Hz con borrado GTF6 (161 MHz)</a:t>
            </a:r>
          </a:p>
          <a:p>
            <a:r>
              <a:rPr lang="es-AR" smtClean="0"/>
              <a:t>o SXGA (1280 × 1024) a 85 Hz con borrado GTF (159 MHz)</a:t>
            </a:r>
          </a:p>
          <a:p>
            <a:endParaRPr lang="es-AR" smtClean="0"/>
          </a:p>
          <a:p>
            <a:r>
              <a:rPr lang="es-AR" smtClean="0"/>
              <a:t>· Ejemplos de modos de pantalla (doble enlace):</a:t>
            </a:r>
          </a:p>
          <a:p>
            <a:endParaRPr lang="es-AR" smtClean="0"/>
          </a:p>
          <a:p>
            <a:r>
              <a:rPr lang="es-AR" smtClean="0"/>
              <a:t>o QXGA (2048 × 1536) a 75 Hz con borrado GTF (2×170 MHz)</a:t>
            </a:r>
          </a:p>
          <a:p>
            <a:r>
              <a:rPr lang="es-AR" smtClean="0"/>
              <a:t>o HDTV (1920 × 1080) a 85 Hz con borrado GTF (2×126 MHz)</a:t>
            </a:r>
          </a:p>
          <a:p>
            <a:r>
              <a:rPr lang="es-AR" smtClean="0"/>
              <a:t>o 2560 × 1600 (en pantallas LCD de 30 pulgadas)</a:t>
            </a:r>
          </a:p>
          <a:p>
            <a:endParaRPr lang="es-AR" smtClean="0"/>
          </a:p>
          <a:p>
            <a:r>
              <a:rPr lang="es-AR" smtClean="0"/>
              <a:t>ANALÓGICO</a:t>
            </a:r>
          </a:p>
          <a:p>
            <a:r>
              <a:rPr lang="pt-BR" smtClean="0"/>
              <a:t>· Ancho de banda RGB: 400 MHz a –3 dB</a:t>
            </a:r>
            <a:endParaRPr lang="es-ES_tradnl" sz="10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EE1A948-AACA-4E24-A965-FCCC88350271}" type="slidenum">
              <a:rPr lang="es-ES_tradnl" smtClean="0"/>
              <a:pPr/>
              <a:t>11</a:t>
            </a:fld>
            <a:endParaRPr lang="es-ES_tradnl"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rtl="0"/>
            <a:r>
              <a:rPr lang="es-ES" sz="1000" b="1" dirty="0" smtClean="0">
                <a:effectLst/>
              </a:rPr>
              <a:t>High-</a:t>
            </a:r>
            <a:r>
              <a:rPr lang="es-ES" sz="1000" b="1" dirty="0" err="1" smtClean="0">
                <a:effectLst/>
              </a:rPr>
              <a:t>Definition</a:t>
            </a:r>
            <a:r>
              <a:rPr lang="es-ES" sz="1000" b="1" dirty="0" smtClean="0">
                <a:effectLst/>
              </a:rPr>
              <a:t> Multimedia Interface</a:t>
            </a:r>
            <a:r>
              <a:rPr lang="es-ES" sz="1000" dirty="0" smtClean="0">
                <a:effectLst/>
              </a:rPr>
              <a:t> o </a:t>
            </a:r>
            <a:r>
              <a:rPr lang="es-ES" sz="1000" b="1" dirty="0" smtClean="0">
                <a:effectLst/>
              </a:rPr>
              <a:t>HDMI</a:t>
            </a:r>
            <a:r>
              <a:rPr lang="es-ES" sz="1000" dirty="0" smtClean="0">
                <a:effectLst/>
              </a:rPr>
              <a:t>, (</a:t>
            </a:r>
            <a:r>
              <a:rPr lang="es-ES" sz="1000" i="1" dirty="0" smtClean="0">
                <a:effectLst/>
              </a:rPr>
              <a:t>interfaz multimedia de alta definición</a:t>
            </a:r>
            <a:r>
              <a:rPr lang="es-ES" sz="1000" dirty="0" smtClean="0">
                <a:effectLst/>
              </a:rPr>
              <a:t>), es una norma de audio y vídeo digital cifrado sin compresión apoyada por la industria para que sea el sustituto del </a:t>
            </a:r>
            <a:r>
              <a:rPr lang="es-ES" sz="1000" dirty="0" err="1" smtClean="0">
                <a:effectLst/>
                <a:hlinkClick r:id="rId3" action="ppaction://hlinkfile" tooltip="Euroconector"/>
              </a:rPr>
              <a:t>euroconector</a:t>
            </a:r>
            <a:r>
              <a:rPr lang="es-ES" sz="1000" dirty="0" smtClean="0">
                <a:effectLst/>
              </a:rPr>
              <a:t>. HDMI provee una interfaz entre cualquier fuente de audio y vídeo digital como podría ser un sintonizador </a:t>
            </a:r>
            <a:r>
              <a:rPr lang="es-ES" sz="1000" dirty="0" smtClean="0">
                <a:effectLst/>
                <a:hlinkClick r:id="rId4" action="ppaction://hlinkfile" tooltip="TDT"/>
              </a:rPr>
              <a:t>TDT</a:t>
            </a:r>
            <a:r>
              <a:rPr lang="es-ES" sz="1000" dirty="0" smtClean="0">
                <a:effectLst/>
              </a:rPr>
              <a:t>, un reproductor de </a:t>
            </a:r>
            <a:r>
              <a:rPr lang="es-ES" sz="1000" dirty="0" err="1" smtClean="0">
                <a:effectLst/>
                <a:hlinkClick r:id="rId5" action="ppaction://hlinkfile" tooltip="Blu-ray"/>
              </a:rPr>
              <a:t>Blu-ray</a:t>
            </a:r>
            <a:r>
              <a:rPr lang="es-ES" sz="1000" dirty="0" smtClean="0">
                <a:effectLst/>
              </a:rPr>
              <a:t>, un </a:t>
            </a:r>
            <a:r>
              <a:rPr lang="es-ES" sz="1000" dirty="0" smtClean="0">
                <a:effectLst/>
                <a:hlinkClick r:id="rId6" action="ppaction://hlinkfile" tooltip="Tablet PC"/>
              </a:rPr>
              <a:t>Tablet PC</a:t>
            </a:r>
            <a:r>
              <a:rPr lang="es-ES" sz="1000" dirty="0" smtClean="0">
                <a:effectLst/>
              </a:rPr>
              <a:t>, un ordenador (</a:t>
            </a:r>
            <a:r>
              <a:rPr lang="es-ES" sz="1000" dirty="0" smtClean="0">
                <a:effectLst/>
                <a:hlinkClick r:id="rId7" action="ppaction://hlinkfile" tooltip="Microsoft Windows"/>
              </a:rPr>
              <a:t>Microsoft Windows</a:t>
            </a:r>
            <a:r>
              <a:rPr lang="es-ES" sz="1000" dirty="0" smtClean="0">
                <a:effectLst/>
              </a:rPr>
              <a:t>, </a:t>
            </a:r>
            <a:r>
              <a:rPr lang="es-ES" sz="1000" dirty="0" smtClean="0">
                <a:effectLst/>
                <a:hlinkClick r:id="rId8" action="ppaction://hlinkfile" tooltip="Linux"/>
              </a:rPr>
              <a:t>Linux</a:t>
            </a:r>
            <a:r>
              <a:rPr lang="es-ES" sz="1000" dirty="0" smtClean="0">
                <a:effectLst/>
              </a:rPr>
              <a:t>, </a:t>
            </a:r>
            <a:r>
              <a:rPr lang="es-ES" sz="1000" dirty="0" smtClean="0">
                <a:effectLst/>
                <a:hlinkClick r:id="rId9" action="ppaction://hlinkfile" tooltip="Mac OS X"/>
              </a:rPr>
              <a:t>Apple Mac OS X</a:t>
            </a:r>
            <a:r>
              <a:rPr lang="es-ES" sz="1000" dirty="0" smtClean="0">
                <a:effectLst/>
              </a:rPr>
              <a:t>, etc.) o un receptor A/V, y monitor de audio/vídeo digital compatible, como un </a:t>
            </a:r>
            <a:r>
              <a:rPr lang="es-ES" sz="1000" dirty="0" smtClean="0">
                <a:effectLst/>
                <a:hlinkClick r:id="rId10" action="ppaction://hlinkfile" tooltip="Televisión digital"/>
              </a:rPr>
              <a:t>televisor digital</a:t>
            </a:r>
            <a:r>
              <a:rPr lang="es-ES" sz="1000" dirty="0" smtClean="0">
                <a:effectLst/>
              </a:rPr>
              <a:t> (DTV).</a:t>
            </a:r>
          </a:p>
          <a:p>
            <a:pPr rtl="0"/>
            <a:r>
              <a:rPr lang="es-ES" sz="1000" dirty="0" smtClean="0">
                <a:effectLst/>
              </a:rPr>
              <a:t>HDMI permite el uso de vídeo computarizado, mejorado o de alta definición, así como audio digital multicanal en un único cable. Es independiente de los varios estándares DTV como </a:t>
            </a:r>
            <a:r>
              <a:rPr lang="es-ES" sz="1000" dirty="0" smtClean="0">
                <a:effectLst/>
                <a:hlinkClick r:id="rId11" action="ppaction://hlinkfile" tooltip="ATSC"/>
              </a:rPr>
              <a:t>ATSC</a:t>
            </a:r>
            <a:r>
              <a:rPr lang="es-ES" sz="1000" dirty="0" smtClean="0">
                <a:effectLst/>
              </a:rPr>
              <a:t>, </a:t>
            </a:r>
            <a:r>
              <a:rPr lang="es-ES" sz="1000" dirty="0" smtClean="0">
                <a:effectLst/>
                <a:hlinkClick r:id="rId12" action="ppaction://hlinkfile" tooltip="DVB"/>
              </a:rPr>
              <a:t>DVB</a:t>
            </a:r>
            <a:r>
              <a:rPr lang="es-ES" sz="1000" dirty="0" smtClean="0">
                <a:effectLst/>
              </a:rPr>
              <a:t> (-T,-S,-C), que no son más que encapsulaciones de datos del formato </a:t>
            </a:r>
            <a:r>
              <a:rPr lang="es-ES" sz="1000" dirty="0" smtClean="0">
                <a:effectLst/>
                <a:hlinkClick r:id="rId13" action="ppaction://hlinkfile" tooltip="MPEG"/>
              </a:rPr>
              <a:t>MPEG</a:t>
            </a:r>
            <a:r>
              <a:rPr lang="es-ES" sz="1000" dirty="0" smtClean="0">
                <a:effectLst/>
              </a:rPr>
              <a:t>. Tras ser enviados a un decodificador, se obtienen los datos de vídeo sin comprimir, pudiendo ser de alta definición. Estos datos se codifican en formato </a:t>
            </a:r>
            <a:r>
              <a:rPr lang="es-ES" sz="1000" dirty="0" smtClean="0">
                <a:effectLst/>
                <a:hlinkClick r:id="rId14" action="ppaction://hlinkfile" tooltip="TMDS"/>
              </a:rPr>
              <a:t>TMDS</a:t>
            </a:r>
            <a:r>
              <a:rPr lang="es-ES" sz="1000" dirty="0" smtClean="0">
                <a:effectLst/>
              </a:rPr>
              <a:t> para ser transmitidos digitalmente por medio de HDMI. HDMI incluye también 8 canales de audio digital sin compresión. A partir de la versión 1.2, HDMI puede utilizar hasta 8 canales de audio de un bit. El audio de 309 bit es el usado en los </a:t>
            </a:r>
            <a:r>
              <a:rPr lang="es-ES" sz="1000" dirty="0" err="1" smtClean="0">
                <a:effectLst/>
                <a:hlinkClick r:id="rId15" action="ppaction://hlinkfile" tooltip="Super audio CD"/>
              </a:rPr>
              <a:t>Super</a:t>
            </a:r>
            <a:r>
              <a:rPr lang="es-ES" sz="1000" dirty="0" smtClean="0">
                <a:effectLst/>
                <a:hlinkClick r:id="rId15" action="ppaction://hlinkfile" tooltip="Super audio CD"/>
              </a:rPr>
              <a:t> audio CD</a:t>
            </a:r>
            <a:r>
              <a:rPr lang="es-ES" sz="1000" dirty="0" smtClean="0">
                <a:effectLst/>
              </a:rPr>
              <a:t>.</a:t>
            </a:r>
          </a:p>
          <a:p>
            <a:pPr rtl="0"/>
            <a:r>
              <a:rPr lang="es-ES" sz="1000" dirty="0" smtClean="0">
                <a:effectLst/>
              </a:rPr>
              <a:t>Entre los creadores de HDMI se incluyen los fabricantes líderes de electrónica de consumo </a:t>
            </a:r>
            <a:r>
              <a:rPr lang="es-ES" sz="1000" dirty="0" smtClean="0">
                <a:effectLst/>
                <a:hlinkClick r:id="rId16" action="ppaction://hlinkfile" tooltip="Hitachi"/>
              </a:rPr>
              <a:t>Hitachi</a:t>
            </a:r>
            <a:r>
              <a:rPr lang="es-ES" sz="1000" dirty="0" smtClean="0">
                <a:effectLst/>
              </a:rPr>
              <a:t>, Matsushita Electric Industrial (</a:t>
            </a:r>
            <a:r>
              <a:rPr lang="es-ES" sz="1000" dirty="0" smtClean="0">
                <a:effectLst/>
                <a:hlinkClick r:id="rId17" action="ppaction://hlinkfile" tooltip="Panasonic"/>
              </a:rPr>
              <a:t>Panasonic</a:t>
            </a:r>
            <a:r>
              <a:rPr lang="es-ES" sz="1000" dirty="0" smtClean="0">
                <a:effectLst/>
              </a:rPr>
              <a:t>), </a:t>
            </a:r>
            <a:r>
              <a:rPr lang="es-ES" sz="1000" dirty="0" smtClean="0">
                <a:effectLst/>
                <a:hlinkClick r:id="rId18" action="ppaction://hlinkfile" tooltip="Philips"/>
              </a:rPr>
              <a:t>Philips</a:t>
            </a:r>
            <a:r>
              <a:rPr lang="es-ES" sz="1000" dirty="0" smtClean="0">
                <a:effectLst/>
              </a:rPr>
              <a:t>, </a:t>
            </a:r>
            <a:r>
              <a:rPr lang="es-ES" sz="1000" dirty="0" smtClean="0">
                <a:effectLst/>
                <a:hlinkClick r:id="rId19" action="ppaction://hlinkfile" tooltip="Sony"/>
              </a:rPr>
              <a:t>Sony</a:t>
            </a:r>
            <a:r>
              <a:rPr lang="es-ES" sz="1000" dirty="0" smtClean="0">
                <a:effectLst/>
              </a:rPr>
              <a:t>, </a:t>
            </a:r>
            <a:r>
              <a:rPr lang="es-ES" sz="1000" dirty="0" smtClean="0">
                <a:effectLst/>
                <a:hlinkClick r:id="rId20" action="ppaction://hlinkfile" tooltip="Thomson"/>
              </a:rPr>
              <a:t>Thomson (RCA)</a:t>
            </a:r>
            <a:r>
              <a:rPr lang="es-ES" sz="1000" dirty="0" smtClean="0">
                <a:effectLst/>
              </a:rPr>
              <a:t>, </a:t>
            </a:r>
            <a:r>
              <a:rPr lang="es-ES" sz="1000" dirty="0" smtClean="0">
                <a:effectLst/>
                <a:hlinkClick r:id="rId21" action="ppaction://hlinkfile" tooltip="Toshiba"/>
              </a:rPr>
              <a:t>Toshiba</a:t>
            </a:r>
            <a:r>
              <a:rPr lang="es-ES" sz="1000" dirty="0" smtClean="0">
                <a:effectLst/>
              </a:rPr>
              <a:t> y </a:t>
            </a:r>
            <a:r>
              <a:rPr lang="es-ES" sz="1000" dirty="0" err="1" smtClean="0">
                <a:effectLst/>
                <a:hlinkClick r:id="rId22" action="ppaction://hlinkfile" tooltip="Silicon Image"/>
              </a:rPr>
              <a:t>Silicon</a:t>
            </a:r>
            <a:r>
              <a:rPr lang="es-ES" sz="1000" dirty="0" smtClean="0">
                <a:effectLst/>
                <a:hlinkClick r:id="rId22" action="ppaction://hlinkfile" tooltip="Silicon Image"/>
              </a:rPr>
              <a:t> </a:t>
            </a:r>
            <a:r>
              <a:rPr lang="es-ES" sz="1000" dirty="0" err="1" smtClean="0">
                <a:effectLst/>
                <a:hlinkClick r:id="rId22" action="ppaction://hlinkfile" tooltip="Silicon Image"/>
              </a:rPr>
              <a:t>Image</a:t>
            </a:r>
            <a:r>
              <a:rPr lang="es-ES" sz="1000" dirty="0" smtClean="0">
                <a:effectLst/>
              </a:rPr>
              <a:t>. Digital Content </a:t>
            </a:r>
            <a:r>
              <a:rPr lang="es-ES" sz="1000" dirty="0" err="1" smtClean="0">
                <a:effectLst/>
              </a:rPr>
              <a:t>Protection</a:t>
            </a:r>
            <a:r>
              <a:rPr lang="es-ES" sz="1000" dirty="0" smtClean="0">
                <a:effectLst/>
              </a:rPr>
              <a:t>, LLC (una subsidiaria de </a:t>
            </a:r>
            <a:r>
              <a:rPr lang="es-ES" sz="1000" dirty="0" smtClean="0">
                <a:effectLst/>
                <a:hlinkClick r:id="rId23" action="ppaction://hlinkfile" tooltip="Intel"/>
              </a:rPr>
              <a:t>Intel</a:t>
            </a:r>
            <a:r>
              <a:rPr lang="es-ES" sz="1000" dirty="0" smtClean="0">
                <a:effectLst/>
              </a:rPr>
              <a:t>) provee la </a:t>
            </a:r>
            <a:r>
              <a:rPr lang="es-ES" sz="1000" i="1" dirty="0" smtClean="0">
                <a:effectLst/>
              </a:rPr>
              <a:t>High-</a:t>
            </a:r>
            <a:r>
              <a:rPr lang="es-ES" sz="1000" i="1" dirty="0" err="1" smtClean="0">
                <a:effectLst/>
              </a:rPr>
              <a:t>bandwidth</a:t>
            </a:r>
            <a:r>
              <a:rPr lang="es-ES" sz="1000" i="1" dirty="0" smtClean="0">
                <a:effectLst/>
              </a:rPr>
              <a:t> Digital Content </a:t>
            </a:r>
            <a:r>
              <a:rPr lang="es-ES" sz="1000" i="1" dirty="0" err="1" smtClean="0">
                <a:effectLst/>
              </a:rPr>
              <a:t>Protection</a:t>
            </a:r>
            <a:r>
              <a:rPr lang="es-ES" sz="1000" dirty="0" smtClean="0">
                <a:effectLst/>
              </a:rPr>
              <a:t> (</a:t>
            </a:r>
            <a:r>
              <a:rPr lang="es-ES" sz="1000" dirty="0" smtClean="0">
                <a:effectLst/>
                <a:hlinkClick r:id="rId24" action="ppaction://hlinkfile" tooltip="HDCP"/>
              </a:rPr>
              <a:t>HDCP</a:t>
            </a:r>
            <a:r>
              <a:rPr lang="es-ES" sz="1000" dirty="0" smtClean="0">
                <a:effectLst/>
              </a:rPr>
              <a:t>) -</a:t>
            </a:r>
            <a:r>
              <a:rPr lang="es-ES" sz="1000" i="1" dirty="0" smtClean="0">
                <a:effectLst/>
              </a:rPr>
              <a:t>Protección </a:t>
            </a:r>
            <a:r>
              <a:rPr lang="es-ES" sz="1000" i="1" dirty="0" err="1" smtClean="0">
                <a:effectLst/>
              </a:rPr>
              <a:t>anticopia</a:t>
            </a:r>
            <a:r>
              <a:rPr lang="es-ES" sz="1000" i="1" dirty="0" smtClean="0">
                <a:effectLst/>
              </a:rPr>
              <a:t> de contenido digital de gran ancho de banda</a:t>
            </a:r>
            <a:r>
              <a:rPr lang="es-ES" sz="1000" dirty="0" smtClean="0">
                <a:effectLst/>
              </a:rPr>
              <a:t>- para HDMI. HDMI tiene también el apoyo de las grandes productoras de cine: </a:t>
            </a:r>
            <a:r>
              <a:rPr lang="es-ES" sz="1000" dirty="0" smtClean="0">
                <a:effectLst/>
                <a:hlinkClick r:id="rId25" action="ppaction://hlinkfile" tooltip="Fox"/>
              </a:rPr>
              <a:t>Fox</a:t>
            </a:r>
            <a:r>
              <a:rPr lang="es-ES" sz="1000" dirty="0" smtClean="0">
                <a:effectLst/>
              </a:rPr>
              <a:t>, Universal, Warner </a:t>
            </a:r>
            <a:r>
              <a:rPr lang="es-ES" sz="1000" dirty="0" err="1" smtClean="0">
                <a:effectLst/>
              </a:rPr>
              <a:t>Bros</a:t>
            </a:r>
            <a:r>
              <a:rPr lang="es-ES" sz="1000" dirty="0" smtClean="0">
                <a:effectLst/>
              </a:rPr>
              <a:t>. y </a:t>
            </a:r>
            <a:r>
              <a:rPr lang="es-ES" sz="1000" dirty="0" smtClean="0">
                <a:effectLst/>
                <a:hlinkClick r:id="rId26" action="ppaction://hlinkfile" tooltip="Walt Disney Pictures"/>
              </a:rPr>
              <a:t>Disney</a:t>
            </a:r>
            <a:r>
              <a:rPr lang="es-ES" sz="1000" dirty="0" smtClean="0">
                <a:effectLst/>
              </a:rPr>
              <a:t>; operadoras de sistemas: </a:t>
            </a:r>
            <a:r>
              <a:rPr lang="es-ES" sz="1000" dirty="0" err="1" smtClean="0">
                <a:effectLst/>
                <a:hlinkClick r:id="rId27" action="ppaction://hlinkfile" tooltip="DirecTV"/>
              </a:rPr>
              <a:t>DirecTV</a:t>
            </a:r>
            <a:r>
              <a:rPr lang="es-ES" sz="1000" dirty="0" smtClean="0">
                <a:effectLst/>
              </a:rPr>
              <a:t> y </a:t>
            </a:r>
            <a:r>
              <a:rPr lang="es-ES" sz="1000" dirty="0" smtClean="0">
                <a:effectLst/>
                <a:hlinkClick r:id="rId28" action="ppaction://hlinkfile" tooltip="EchoStar"/>
              </a:rPr>
              <a:t>EchoStar</a:t>
            </a:r>
            <a:r>
              <a:rPr lang="es-ES" sz="1000" dirty="0" smtClean="0">
                <a:effectLst/>
              </a:rPr>
              <a:t> (</a:t>
            </a:r>
            <a:r>
              <a:rPr lang="es-ES" sz="1000" dirty="0" err="1" smtClean="0">
                <a:effectLst/>
                <a:hlinkClick r:id="rId29" action="ppaction://hlinkfile" tooltip="Dish Network"/>
              </a:rPr>
              <a:t>Dish</a:t>
            </a:r>
            <a:r>
              <a:rPr lang="es-ES" sz="1000" dirty="0" smtClean="0">
                <a:effectLst/>
                <a:hlinkClick r:id="rId29" action="ppaction://hlinkfile" tooltip="Dish Network"/>
              </a:rPr>
              <a:t> Network</a:t>
            </a:r>
            <a:r>
              <a:rPr lang="es-ES" sz="1000" dirty="0" smtClean="0">
                <a:effectLst/>
              </a:rPr>
              <a:t>), así como de </a:t>
            </a:r>
            <a:r>
              <a:rPr lang="es-ES" sz="1000" dirty="0" err="1" smtClean="0">
                <a:effectLst/>
                <a:hlinkClick r:id="rId30" action="ppaction://hlinkfile" tooltip="CableLabs (aún no redactado)"/>
              </a:rPr>
              <a:t>CableLabs</a:t>
            </a:r>
            <a:r>
              <a:rPr lang="es-ES" sz="1000" dirty="0" smtClean="0">
                <a:effectLst/>
              </a:rPr>
              <a:t>.</a:t>
            </a:r>
          </a:p>
          <a:p>
            <a:pPr rtl="0"/>
            <a:r>
              <a:rPr lang="es-ES" sz="1000" b="1" dirty="0" smtClean="0">
                <a:effectLst/>
              </a:rPr>
              <a:t>HDMI 1.4</a:t>
            </a:r>
          </a:p>
          <a:p>
            <a:pPr rtl="0"/>
            <a:r>
              <a:rPr lang="es-ES" sz="1000" dirty="0" smtClean="0">
                <a:effectLst/>
              </a:rPr>
              <a:t>Su interfaz física es un cable por el que es posible enviar vídeo y audio de alta definición, además de datos y vídeo en 3D. A partir de esta norma, se pasa de la resolución denominada </a:t>
            </a:r>
            <a:r>
              <a:rPr lang="es-ES" sz="1000" dirty="0" err="1" smtClean="0">
                <a:effectLst/>
              </a:rPr>
              <a:t>FullHD</a:t>
            </a:r>
            <a:r>
              <a:rPr lang="es-ES" sz="1000" dirty="0" smtClean="0">
                <a:effectLst/>
              </a:rPr>
              <a:t> a XHD (</a:t>
            </a:r>
            <a:r>
              <a:rPr lang="es-ES" sz="1000" dirty="0" err="1" smtClean="0">
                <a:effectLst/>
              </a:rPr>
              <a:t>eXtended</a:t>
            </a:r>
            <a:r>
              <a:rPr lang="es-ES" sz="1000" dirty="0" smtClean="0">
                <a:effectLst/>
              </a:rPr>
              <a:t> High </a:t>
            </a:r>
            <a:r>
              <a:rPr lang="es-ES" sz="1000" dirty="0" err="1" smtClean="0">
                <a:effectLst/>
              </a:rPr>
              <a:t>Definition</a:t>
            </a:r>
            <a:r>
              <a:rPr lang="es-ES" sz="1000" dirty="0" smtClean="0">
                <a:effectLst/>
              </a:rPr>
              <a:t>) ya que esta soporta video de hasta 4096 × 2160 píxeles (24 cuadros por segundo) o de 3840 × 2160 a (30 cuadros por segundo). Existen también mejoras en el soporte extendido de colores, con imágenes en colores más reales sobre todo, al conectar cámaras de vídeo. Soporta también vídeo de alta definición en movimiento y permite mantener la calidad de la imagen a pesar de las vibraciones en el monitor o el ruido eléctrico, lo cual haría posible implementarla en automóviles y transportes públicos.</a:t>
            </a:r>
          </a:p>
          <a:p>
            <a:pPr rtl="0"/>
            <a:r>
              <a:rPr lang="es-ES" sz="1000" dirty="0" smtClean="0">
                <a:effectLst/>
              </a:rPr>
              <a:t>En cuanto a la salida de audio, HDMI 1.4 ofrece un canal de retorno de audio que hará necesarios menos cables para tener un sistema de sonido envolvente conectado al televisor.</a:t>
            </a:r>
          </a:p>
          <a:p>
            <a:pPr rtl="0"/>
            <a:r>
              <a:rPr lang="es-ES" sz="1000" dirty="0" smtClean="0">
                <a:effectLst/>
              </a:rPr>
              <a:t>Otra importante novedad de esta revisión de la norma es que permite la posibilidad de enviar y recibir datos a través de una conexión </a:t>
            </a:r>
            <a:r>
              <a:rPr lang="es-ES" sz="1000" dirty="0" smtClean="0">
                <a:effectLst/>
                <a:hlinkClick r:id="rId31" action="ppaction://hlinkfile" tooltip="Ethernet"/>
              </a:rPr>
              <a:t>Ethernet</a:t>
            </a:r>
            <a:r>
              <a:rPr lang="es-ES" sz="1000" dirty="0" smtClean="0">
                <a:effectLst/>
              </a:rPr>
              <a:t> incorporada en el propio cable con velocidades de hasta 100 Mbps, dado que actualmente, existe una tendencia entre los fabricantes de televisores y equipos reproductores de sonido a incorporar la conectividad a Internet como algo lógico y así son añadidos puertos Ethernet o incluso para </a:t>
            </a:r>
            <a:r>
              <a:rPr lang="es-ES" sz="1000" dirty="0" err="1" smtClean="0">
                <a:effectLst/>
                <a:hlinkClick r:id="rId32" action="ppaction://hlinkfile" tooltip="WiFi"/>
              </a:rPr>
              <a:t>WiFi</a:t>
            </a:r>
            <a:r>
              <a:rPr lang="es-ES" sz="1000" dirty="0" smtClean="0">
                <a:effectLst/>
              </a:rPr>
              <a:t>.</a:t>
            </a:r>
          </a:p>
          <a:p>
            <a:pPr rtl="0"/>
            <a:r>
              <a:rPr lang="es-ES" sz="1000" dirty="0" smtClean="0">
                <a:effectLst/>
              </a:rPr>
              <a:t>Otro dato </a:t>
            </a:r>
            <a:r>
              <a:rPr lang="es-ES" sz="1000" dirty="0" err="1" smtClean="0">
                <a:effectLst/>
              </a:rPr>
              <a:t>acotable</a:t>
            </a:r>
            <a:r>
              <a:rPr lang="es-ES" sz="1000" dirty="0" smtClean="0">
                <a:effectLst/>
              </a:rPr>
              <a:t> es que la nueva consola de </a:t>
            </a:r>
            <a:r>
              <a:rPr lang="es-ES" sz="1000" dirty="0" err="1" smtClean="0">
                <a:effectLst/>
              </a:rPr>
              <a:t>nintendo</a:t>
            </a:r>
            <a:r>
              <a:rPr lang="es-ES" sz="1000" dirty="0" smtClean="0">
                <a:effectLst/>
              </a:rPr>
              <a:t> </a:t>
            </a:r>
            <a:r>
              <a:rPr lang="es-ES" sz="1000" dirty="0" smtClean="0">
                <a:effectLst/>
                <a:hlinkClick r:id="rId33" action="ppaction://hlinkfile" tooltip="Wii U"/>
              </a:rPr>
              <a:t>Wii U</a:t>
            </a:r>
            <a:r>
              <a:rPr lang="es-ES" sz="1000" dirty="0" smtClean="0">
                <a:effectLst/>
              </a:rPr>
              <a:t> seria la primera en acoger </a:t>
            </a:r>
            <a:r>
              <a:rPr lang="es-ES" sz="1000" dirty="0" smtClean="0">
                <a:effectLst/>
                <a:hlinkClick r:id="rId34" action="ppaction://hlinkfile" tooltip="HDMI 1.4 (aún no redactado)"/>
              </a:rPr>
              <a:t>HDMI 1.4</a:t>
            </a:r>
            <a:r>
              <a:rPr lang="es-ES" sz="1000" dirty="0" smtClean="0">
                <a:effectLst/>
              </a:rPr>
              <a:t>.</a:t>
            </a:r>
          </a:p>
          <a:p>
            <a:pPr rtl="0"/>
            <a:endParaRPr lang="es-ES" sz="1000" dirty="0" smtClean="0">
              <a:effectLst/>
            </a:endParaRPr>
          </a:p>
          <a:p>
            <a:endParaRPr lang="es-ES_tradnl" sz="1000" baseline="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xfrm>
            <a:off x="685800" y="4342878"/>
            <a:ext cx="5486400" cy="4114558"/>
          </a:xfrm>
          <a:noFill/>
          <a:ln/>
        </p:spPr>
        <p:txBody>
          <a:bodyPr/>
          <a:lstStyle/>
          <a:p>
            <a:endParaRPr lang="es-ES_tradnl"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20000"/>
          </a:bodyPr>
          <a:lstStyle/>
          <a:p>
            <a:r>
              <a:rPr lang="es-ES" sz="1200" kern="1200" baseline="0" dirty="0" smtClean="0">
                <a:solidFill>
                  <a:schemeClr val="tx1"/>
                </a:solidFill>
                <a:latin typeface="+mn-lt"/>
                <a:ea typeface="+mn-ea"/>
                <a:cs typeface="+mn-cs"/>
              </a:rPr>
              <a:t>Las unidades lectoras de CD-ROM son unos</a:t>
            </a:r>
          </a:p>
          <a:p>
            <a:r>
              <a:rPr lang="es-AR" sz="1200" kern="1200" baseline="0" dirty="0" smtClean="0">
                <a:solidFill>
                  <a:schemeClr val="tx1"/>
                </a:solidFill>
                <a:latin typeface="+mn-lt"/>
                <a:ea typeface="+mn-ea"/>
                <a:cs typeface="+mn-cs"/>
              </a:rPr>
              <a:t>dispositivos que se encargan de leer discos CDROM.</a:t>
            </a:r>
          </a:p>
          <a:p>
            <a:r>
              <a:rPr lang="es-ES" sz="1200" kern="1200" baseline="0" dirty="0" smtClean="0">
                <a:solidFill>
                  <a:schemeClr val="tx1"/>
                </a:solidFill>
                <a:latin typeface="+mn-lt"/>
                <a:ea typeface="+mn-ea"/>
                <a:cs typeface="+mn-cs"/>
              </a:rPr>
              <a:t>Los discos CD-ROM son muy parecidos</a:t>
            </a:r>
          </a:p>
          <a:p>
            <a:r>
              <a:rPr lang="es-ES" sz="1200" kern="1200" baseline="0" dirty="0" smtClean="0">
                <a:solidFill>
                  <a:schemeClr val="tx1"/>
                </a:solidFill>
                <a:latin typeface="+mn-lt"/>
                <a:ea typeface="+mn-ea"/>
                <a:cs typeface="+mn-cs"/>
              </a:rPr>
              <a:t>a los compact disc de música, pero a diferencia</a:t>
            </a:r>
          </a:p>
          <a:p>
            <a:r>
              <a:rPr lang="es-ES" sz="1200" kern="1200" baseline="0" dirty="0" smtClean="0">
                <a:solidFill>
                  <a:schemeClr val="tx1"/>
                </a:solidFill>
                <a:latin typeface="+mn-lt"/>
                <a:ea typeface="+mn-ea"/>
                <a:cs typeface="+mn-cs"/>
              </a:rPr>
              <a:t>de éstos, pueden almacenar imágenes, texto,</a:t>
            </a:r>
          </a:p>
          <a:p>
            <a:r>
              <a:rPr lang="es-ES" sz="1200" kern="1200" baseline="0" dirty="0" smtClean="0">
                <a:solidFill>
                  <a:schemeClr val="tx1"/>
                </a:solidFill>
                <a:latin typeface="+mn-lt"/>
                <a:ea typeface="+mn-ea"/>
                <a:cs typeface="+mn-cs"/>
              </a:rPr>
              <a:t>video, animaciones, … y no sólo música. Las</a:t>
            </a:r>
          </a:p>
          <a:p>
            <a:r>
              <a:rPr lang="es-ES" sz="1200" kern="1200" baseline="0" dirty="0" smtClean="0">
                <a:solidFill>
                  <a:schemeClr val="tx1"/>
                </a:solidFill>
                <a:latin typeface="+mn-lt"/>
                <a:ea typeface="+mn-ea"/>
                <a:cs typeface="+mn-cs"/>
              </a:rPr>
              <a:t>unidades de CD-ROM, hoy en día, son unos</a:t>
            </a:r>
          </a:p>
          <a:p>
            <a:r>
              <a:rPr lang="es-ES" sz="1200" kern="1200" baseline="0" dirty="0" smtClean="0">
                <a:solidFill>
                  <a:schemeClr val="tx1"/>
                </a:solidFill>
                <a:latin typeface="+mn-lt"/>
                <a:ea typeface="+mn-ea"/>
                <a:cs typeface="+mn-cs"/>
              </a:rPr>
              <a:t>elementos imprescindibles, ya no sólo para poder</a:t>
            </a:r>
          </a:p>
          <a:p>
            <a:r>
              <a:rPr lang="es-ES" sz="1200" kern="1200" baseline="0" dirty="0" smtClean="0">
                <a:solidFill>
                  <a:schemeClr val="tx1"/>
                </a:solidFill>
                <a:latin typeface="+mn-lt"/>
                <a:ea typeface="+mn-ea"/>
                <a:cs typeface="+mn-cs"/>
              </a:rPr>
              <a:t>disfrutar de las aplicaciones multimedia, sino porque prácticamente la totalidad de</a:t>
            </a:r>
          </a:p>
          <a:p>
            <a:r>
              <a:rPr lang="es-ES" sz="1200" kern="1200" baseline="0" dirty="0" smtClean="0">
                <a:solidFill>
                  <a:schemeClr val="tx1"/>
                </a:solidFill>
                <a:latin typeface="+mn-lt"/>
                <a:ea typeface="+mn-ea"/>
                <a:cs typeface="+mn-cs"/>
              </a:rPr>
              <a:t>los programas utilizan este medio como soporte para su distribución.</a:t>
            </a:r>
          </a:p>
          <a:p>
            <a:endParaRPr lang="es-ES" sz="1200" kern="1200" baseline="0" dirty="0" smtClean="0">
              <a:solidFill>
                <a:schemeClr val="tx1"/>
              </a:solidFill>
              <a:latin typeface="+mn-lt"/>
              <a:ea typeface="+mn-ea"/>
              <a:cs typeface="+mn-cs"/>
            </a:endParaRPr>
          </a:p>
          <a:p>
            <a:r>
              <a:rPr lang="es-AR" sz="1200" b="1" kern="1200" baseline="0" dirty="0" smtClean="0">
                <a:solidFill>
                  <a:schemeClr val="tx1"/>
                </a:solidFill>
                <a:latin typeface="+mn-lt"/>
                <a:ea typeface="+mn-ea"/>
                <a:cs typeface="+mn-cs"/>
              </a:rPr>
              <a:t>Parámetros y características</a:t>
            </a:r>
          </a:p>
          <a:p>
            <a:r>
              <a:rPr lang="es-ES" sz="1200" kern="1200" baseline="0" dirty="0" smtClean="0">
                <a:solidFill>
                  <a:schemeClr val="tx1"/>
                </a:solidFill>
                <a:latin typeface="+mn-lt"/>
                <a:ea typeface="+mn-ea"/>
                <a:cs typeface="+mn-cs"/>
              </a:rPr>
              <a:t>La velocidad es uno de los parámetros más importantes para medir la capacidad</a:t>
            </a:r>
          </a:p>
          <a:p>
            <a:r>
              <a:rPr lang="es-ES" sz="1200" kern="1200" baseline="0" dirty="0" smtClean="0">
                <a:solidFill>
                  <a:schemeClr val="tx1"/>
                </a:solidFill>
                <a:latin typeface="+mn-lt"/>
                <a:ea typeface="+mn-ea"/>
                <a:cs typeface="+mn-cs"/>
              </a:rPr>
              <a:t>de una unidad de CD-ROM, pues va a marcar el funcionamiento óptimo de los</a:t>
            </a:r>
          </a:p>
          <a:p>
            <a:r>
              <a:rPr lang="es-ES" sz="1200" kern="1200" baseline="0" dirty="0" smtClean="0">
                <a:solidFill>
                  <a:schemeClr val="tx1"/>
                </a:solidFill>
                <a:latin typeface="+mn-lt"/>
                <a:ea typeface="+mn-ea"/>
                <a:cs typeface="+mn-cs"/>
              </a:rPr>
              <a:t>programas. La velocidad de una unidad de CD-ROM viene marcada por una serie</a:t>
            </a:r>
          </a:p>
          <a:p>
            <a:r>
              <a:rPr lang="es-AR" sz="1200" kern="1200" baseline="0" dirty="0" smtClean="0">
                <a:solidFill>
                  <a:schemeClr val="tx1"/>
                </a:solidFill>
                <a:latin typeface="+mn-lt"/>
                <a:ea typeface="+mn-ea"/>
                <a:cs typeface="+mn-cs"/>
              </a:rPr>
              <a:t>de parámetros.</a:t>
            </a:r>
          </a:p>
          <a:p>
            <a:r>
              <a:rPr lang="es-ES" sz="1200" b="1" kern="1200" baseline="0" dirty="0" smtClean="0">
                <a:solidFill>
                  <a:schemeClr val="tx1"/>
                </a:solidFill>
                <a:latin typeface="+mn-lt"/>
                <a:ea typeface="+mn-ea"/>
                <a:cs typeface="+mn-cs"/>
              </a:rPr>
              <a:t>1. El tiempo de acceso o búsqueda de los datos: es el tiempo que la unidad tarda</a:t>
            </a:r>
          </a:p>
          <a:p>
            <a:r>
              <a:rPr lang="es-ES" sz="1200" kern="1200" baseline="0" dirty="0" smtClean="0">
                <a:solidFill>
                  <a:schemeClr val="tx1"/>
                </a:solidFill>
                <a:latin typeface="+mn-lt"/>
                <a:ea typeface="+mn-ea"/>
                <a:cs typeface="+mn-cs"/>
              </a:rPr>
              <a:t>en devolver un dato desde que éste ha sido requerido. Va a depender de dónde</a:t>
            </a:r>
          </a:p>
          <a:p>
            <a:r>
              <a:rPr lang="es-ES" sz="1200" kern="1200" baseline="0" dirty="0" smtClean="0">
                <a:solidFill>
                  <a:schemeClr val="tx1"/>
                </a:solidFill>
                <a:latin typeface="+mn-lt"/>
                <a:ea typeface="+mn-ea"/>
                <a:cs typeface="+mn-cs"/>
              </a:rPr>
              <a:t>esté situado el dato, pues los discos de CD-ROM no contienen pistas</a:t>
            </a:r>
          </a:p>
          <a:p>
            <a:r>
              <a:rPr lang="es-AR" sz="1200" kern="1200" baseline="0" dirty="0" smtClean="0">
                <a:solidFill>
                  <a:schemeClr val="tx1"/>
                </a:solidFill>
                <a:latin typeface="+mn-lt"/>
                <a:ea typeface="+mn-ea"/>
                <a:cs typeface="+mn-cs"/>
              </a:rPr>
              <a:t>concéntricas sino una espiral continua.</a:t>
            </a:r>
          </a:p>
          <a:p>
            <a:r>
              <a:rPr lang="es-ES" sz="1200" b="1" kern="1200" baseline="0" dirty="0" smtClean="0">
                <a:solidFill>
                  <a:schemeClr val="tx1"/>
                </a:solidFill>
                <a:latin typeface="+mn-lt"/>
                <a:ea typeface="+mn-ea"/>
                <a:cs typeface="+mn-cs"/>
              </a:rPr>
              <a:t>2. Velocidad de transferencia de los datos: una vez que el primer dato ha sido</a:t>
            </a:r>
          </a:p>
          <a:p>
            <a:r>
              <a:rPr lang="es-ES" sz="1200" kern="1200" baseline="0" dirty="0" smtClean="0">
                <a:solidFill>
                  <a:schemeClr val="tx1"/>
                </a:solidFill>
                <a:latin typeface="+mn-lt"/>
                <a:ea typeface="+mn-ea"/>
                <a:cs typeface="+mn-cs"/>
              </a:rPr>
              <a:t>localizado, hay que leer la información y transferirla. El tiempo que se tarda en</a:t>
            </a:r>
          </a:p>
          <a:p>
            <a:r>
              <a:rPr lang="es-ES" sz="1200" kern="1200" baseline="0" dirty="0" smtClean="0">
                <a:solidFill>
                  <a:schemeClr val="tx1"/>
                </a:solidFill>
                <a:latin typeface="+mn-lt"/>
                <a:ea typeface="+mn-ea"/>
                <a:cs typeface="+mn-cs"/>
              </a:rPr>
              <a:t>realizar esta operación es la velocidad de transferencia. Una unidad de 32X</a:t>
            </a:r>
          </a:p>
          <a:p>
            <a:r>
              <a:rPr lang="es-ES" sz="1200" kern="1200" baseline="0" dirty="0" smtClean="0">
                <a:solidFill>
                  <a:schemeClr val="tx1"/>
                </a:solidFill>
                <a:latin typeface="+mn-lt"/>
                <a:ea typeface="+mn-ea"/>
                <a:cs typeface="+mn-cs"/>
              </a:rPr>
              <a:t>puede transferir unos 4800 Kb/s.</a:t>
            </a:r>
          </a:p>
          <a:p>
            <a:r>
              <a:rPr lang="es-ES" sz="1200" b="1" kern="1200" baseline="0" dirty="0" smtClean="0">
                <a:solidFill>
                  <a:schemeClr val="tx1"/>
                </a:solidFill>
                <a:latin typeface="+mn-lt"/>
                <a:ea typeface="+mn-ea"/>
                <a:cs typeface="+mn-cs"/>
              </a:rPr>
              <a:t>3. Tamaño del buffer de datos: las unidades de CD-ROM utilizan una zona de</a:t>
            </a:r>
          </a:p>
          <a:p>
            <a:r>
              <a:rPr lang="es-ES" sz="1200" kern="1200" baseline="0" dirty="0" smtClean="0">
                <a:solidFill>
                  <a:schemeClr val="tx1"/>
                </a:solidFill>
                <a:latin typeface="+mn-lt"/>
                <a:ea typeface="+mn-ea"/>
                <a:cs typeface="+mn-cs"/>
              </a:rPr>
              <a:t>memoria intermedia para almacenar los datos leídos y no procesados, conocida</a:t>
            </a:r>
          </a:p>
          <a:p>
            <a:r>
              <a:rPr lang="es-ES" sz="1200" kern="1200" baseline="0" dirty="0" smtClean="0">
                <a:solidFill>
                  <a:schemeClr val="tx1"/>
                </a:solidFill>
                <a:latin typeface="+mn-lt"/>
                <a:ea typeface="+mn-ea"/>
                <a:cs typeface="+mn-cs"/>
              </a:rPr>
              <a:t>como buffer de datos. Cuanto mayor sea el buffer, más velocidad alcanzará la</a:t>
            </a:r>
          </a:p>
          <a:p>
            <a:endParaRPr lang="es-ES" sz="1200" kern="1200" baseline="0" dirty="0" smtClean="0">
              <a:solidFill>
                <a:schemeClr val="tx1"/>
              </a:solidFill>
              <a:latin typeface="+mn-lt"/>
              <a:ea typeface="+mn-ea"/>
              <a:cs typeface="+mn-cs"/>
            </a:endParaRPr>
          </a:p>
          <a:p>
            <a:r>
              <a:rPr lang="es-AR" sz="1200" b="1" kern="1200" baseline="0" dirty="0" smtClean="0">
                <a:solidFill>
                  <a:schemeClr val="tx1"/>
                </a:solidFill>
                <a:latin typeface="+mn-lt"/>
                <a:ea typeface="+mn-ea"/>
                <a:cs typeface="+mn-cs"/>
              </a:rPr>
              <a:t>Tipos de CD-ROM</a:t>
            </a:r>
          </a:p>
          <a:p>
            <a:r>
              <a:rPr lang="es-AR" sz="1200" kern="1200" baseline="0" dirty="0" smtClean="0">
                <a:solidFill>
                  <a:schemeClr val="tx1"/>
                </a:solidFill>
                <a:latin typeface="+mn-lt"/>
                <a:ea typeface="+mn-ea"/>
                <a:cs typeface="+mn-cs"/>
              </a:rPr>
              <a:t>Existen distintos tipos de unidades de CD-ROM atendiendo a parámetros</a:t>
            </a:r>
          </a:p>
          <a:p>
            <a:r>
              <a:rPr lang="es-AR" sz="1200" kern="1200" baseline="0" dirty="0" smtClean="0">
                <a:solidFill>
                  <a:schemeClr val="tx1"/>
                </a:solidFill>
                <a:latin typeface="+mn-lt"/>
                <a:ea typeface="+mn-ea"/>
                <a:cs typeface="+mn-cs"/>
              </a:rPr>
              <a:t>diferentes:</a:t>
            </a:r>
          </a:p>
          <a:p>
            <a:r>
              <a:rPr lang="es-ES" sz="1200" b="1" kern="1200" baseline="0" dirty="0" smtClean="0">
                <a:solidFill>
                  <a:schemeClr val="tx1"/>
                </a:solidFill>
                <a:latin typeface="+mn-lt"/>
                <a:ea typeface="+mn-ea"/>
                <a:cs typeface="+mn-cs"/>
              </a:rPr>
              <a:t>1. Según su ubicación: existen dos tipos de unidades de CD-ROM, las internas y</a:t>
            </a:r>
          </a:p>
          <a:p>
            <a:r>
              <a:rPr lang="es-ES" sz="1200" kern="1200" baseline="0" dirty="0" smtClean="0">
                <a:solidFill>
                  <a:schemeClr val="tx1"/>
                </a:solidFill>
                <a:latin typeface="+mn-lt"/>
                <a:ea typeface="+mn-ea"/>
                <a:cs typeface="+mn-cs"/>
              </a:rPr>
              <a:t>las externas. Las primeras se ubican dentro del ordenador, como una unidad</a:t>
            </a:r>
          </a:p>
          <a:p>
            <a:r>
              <a:rPr lang="es-ES" sz="1200" kern="1200" baseline="0" dirty="0" smtClean="0">
                <a:solidFill>
                  <a:schemeClr val="tx1"/>
                </a:solidFill>
                <a:latin typeface="+mn-lt"/>
                <a:ea typeface="+mn-ea"/>
                <a:cs typeface="+mn-cs"/>
              </a:rPr>
              <a:t>más. Ocupan menos espacio. Las segundas son externas al ordenador y se</a:t>
            </a:r>
          </a:p>
          <a:p>
            <a:r>
              <a:rPr lang="es-ES" sz="1200" kern="1200" baseline="0" dirty="0" smtClean="0">
                <a:solidFill>
                  <a:schemeClr val="tx1"/>
                </a:solidFill>
                <a:latin typeface="+mn-lt"/>
                <a:ea typeface="+mn-ea"/>
                <a:cs typeface="+mn-cs"/>
              </a:rPr>
              <a:t>conectan con unos cables a éste. Si van a ser utilizadas en varios equipos</a:t>
            </a:r>
          </a:p>
          <a:p>
            <a:r>
              <a:rPr lang="es-AR" sz="1200" kern="1200" baseline="0" dirty="0" smtClean="0">
                <a:solidFill>
                  <a:schemeClr val="tx1"/>
                </a:solidFill>
                <a:latin typeface="+mn-lt"/>
                <a:ea typeface="+mn-ea"/>
                <a:cs typeface="+mn-cs"/>
              </a:rPr>
              <a:t>resultan más cómodas.</a:t>
            </a:r>
          </a:p>
          <a:p>
            <a:endParaRPr lang="es-ES" sz="1200" kern="1200" baseline="0" dirty="0" smtClean="0">
              <a:solidFill>
                <a:schemeClr val="tx1"/>
              </a:solidFill>
              <a:latin typeface="+mn-lt"/>
              <a:ea typeface="+mn-ea"/>
              <a:cs typeface="+mn-cs"/>
            </a:endParaRPr>
          </a:p>
          <a:p>
            <a:r>
              <a:rPr lang="es-ES" sz="1200" b="1" kern="1200" baseline="0" dirty="0" smtClean="0">
                <a:solidFill>
                  <a:schemeClr val="tx1"/>
                </a:solidFill>
                <a:latin typeface="+mn-lt"/>
                <a:ea typeface="+mn-ea"/>
                <a:cs typeface="+mn-cs"/>
              </a:rPr>
              <a:t>2. Según su tipo de conexión: existen distintos tipos de unidades, pero las más</a:t>
            </a:r>
          </a:p>
          <a:p>
            <a:r>
              <a:rPr lang="es-ES" sz="1200" kern="1200" baseline="0" dirty="0" smtClean="0">
                <a:solidFill>
                  <a:schemeClr val="tx1"/>
                </a:solidFill>
                <a:latin typeface="+mn-lt"/>
                <a:ea typeface="+mn-ea"/>
                <a:cs typeface="+mn-cs"/>
              </a:rPr>
              <a:t>importantes son las SCSI y las que se conectan a la controladora IDE/ATAPI de</a:t>
            </a:r>
          </a:p>
          <a:p>
            <a:r>
              <a:rPr lang="es-ES" sz="1200" kern="1200" baseline="0" dirty="0" smtClean="0">
                <a:solidFill>
                  <a:schemeClr val="tx1"/>
                </a:solidFill>
                <a:latin typeface="+mn-lt"/>
                <a:ea typeface="+mn-ea"/>
                <a:cs typeface="+mn-cs"/>
              </a:rPr>
              <a:t>la placa de la base del ordenador. Para utilizar las primeras es necesario</a:t>
            </a:r>
          </a:p>
          <a:p>
            <a:r>
              <a:rPr lang="es-ES" sz="1200" kern="1200" baseline="0" dirty="0" smtClean="0">
                <a:solidFill>
                  <a:schemeClr val="tx1"/>
                </a:solidFill>
                <a:latin typeface="+mn-lt"/>
                <a:ea typeface="+mn-ea"/>
                <a:cs typeface="+mn-cs"/>
              </a:rPr>
              <a:t>disponer de una controladora SCSI.</a:t>
            </a:r>
          </a:p>
          <a:p>
            <a:r>
              <a:rPr lang="es-ES" sz="1200" b="1" kern="1200" baseline="0" dirty="0" smtClean="0">
                <a:solidFill>
                  <a:schemeClr val="tx1"/>
                </a:solidFill>
                <a:latin typeface="+mn-lt"/>
                <a:ea typeface="+mn-ea"/>
                <a:cs typeface="+mn-cs"/>
              </a:rPr>
              <a:t>3. Según su velocidad: hay multitud de unidades de CD-ROM atendiendo a esta</a:t>
            </a:r>
          </a:p>
          <a:p>
            <a:r>
              <a:rPr lang="es-ES" sz="1200" kern="1200" baseline="0" dirty="0" smtClean="0">
                <a:solidFill>
                  <a:schemeClr val="tx1"/>
                </a:solidFill>
                <a:latin typeface="+mn-lt"/>
                <a:ea typeface="+mn-ea"/>
                <a:cs typeface="+mn-cs"/>
              </a:rPr>
              <a:t>clasificación, desde las primeras que salieron que transferían 150 Kb/s, hasta las</a:t>
            </a:r>
          </a:p>
          <a:p>
            <a:r>
              <a:rPr lang="es-ES" sz="1200" kern="1200" baseline="0" dirty="0" smtClean="0">
                <a:solidFill>
                  <a:schemeClr val="tx1"/>
                </a:solidFill>
                <a:latin typeface="+mn-lt"/>
                <a:ea typeface="+mn-ea"/>
                <a:cs typeface="+mn-cs"/>
              </a:rPr>
              <a:t>actuales 32X que multiplican por este número su velocidad. Paulatinamente</a:t>
            </a:r>
          </a:p>
          <a:p>
            <a:r>
              <a:rPr lang="es-ES" sz="1200" kern="1200" baseline="0" dirty="0" smtClean="0">
                <a:solidFill>
                  <a:schemeClr val="tx1"/>
                </a:solidFill>
                <a:latin typeface="+mn-lt"/>
                <a:ea typeface="+mn-ea"/>
                <a:cs typeface="+mn-cs"/>
              </a:rPr>
              <a:t>fueron apareciendo las de doble velocidad, triple, cuádruple, 6X, 8X, 10X, 12X,</a:t>
            </a:r>
          </a:p>
          <a:p>
            <a:r>
              <a:rPr lang="es-ES" sz="1200" kern="1200" baseline="0" dirty="0" smtClean="0">
                <a:solidFill>
                  <a:schemeClr val="tx1"/>
                </a:solidFill>
                <a:latin typeface="+mn-lt"/>
                <a:ea typeface="+mn-ea"/>
                <a:cs typeface="+mn-cs"/>
              </a:rPr>
              <a:t>16X, 24X, … aunque ya existen unidades de 50X y 100X disponibles en el</a:t>
            </a:r>
          </a:p>
          <a:p>
            <a:r>
              <a:rPr lang="es-AR" sz="1200" kern="1200" baseline="0" dirty="0" smtClean="0">
                <a:solidFill>
                  <a:schemeClr val="tx1"/>
                </a:solidFill>
                <a:latin typeface="+mn-lt"/>
                <a:ea typeface="+mn-ea"/>
                <a:cs typeface="+mn-cs"/>
              </a:rPr>
              <a:t>mercado.</a:t>
            </a:r>
          </a:p>
          <a:p>
            <a:r>
              <a:rPr lang="es-ES" sz="1200" b="1" kern="1200" baseline="0" dirty="0" smtClean="0">
                <a:solidFill>
                  <a:schemeClr val="tx1"/>
                </a:solidFill>
                <a:latin typeface="+mn-lt"/>
                <a:ea typeface="+mn-ea"/>
                <a:cs typeface="+mn-cs"/>
              </a:rPr>
              <a:t>4. Según su modo de carga: las hay de carga frontal y de carga superior,</a:t>
            </a:r>
          </a:p>
          <a:p>
            <a:r>
              <a:rPr lang="es-ES" sz="1200" kern="1200" baseline="0" dirty="0" smtClean="0">
                <a:solidFill>
                  <a:schemeClr val="tx1"/>
                </a:solidFill>
                <a:latin typeface="+mn-lt"/>
                <a:ea typeface="+mn-ea"/>
                <a:cs typeface="+mn-cs"/>
              </a:rPr>
              <a:t>dependiendo de dónde se ubique el disco. En este sentido las hay que utilizan</a:t>
            </a:r>
          </a:p>
          <a:p>
            <a:r>
              <a:rPr lang="es-ES" sz="1200" kern="1200" baseline="0" dirty="0" smtClean="0">
                <a:solidFill>
                  <a:schemeClr val="tx1"/>
                </a:solidFill>
                <a:latin typeface="+mn-lt"/>
                <a:ea typeface="+mn-ea"/>
                <a:cs typeface="+mn-cs"/>
              </a:rPr>
              <a:t>un receptáculo para acoger el disco, llamado </a:t>
            </a:r>
            <a:r>
              <a:rPr lang="es-ES" sz="1200" kern="1200" baseline="0" dirty="0" err="1" smtClean="0">
                <a:solidFill>
                  <a:schemeClr val="tx1"/>
                </a:solidFill>
                <a:latin typeface="+mn-lt"/>
                <a:ea typeface="+mn-ea"/>
                <a:cs typeface="+mn-cs"/>
              </a:rPr>
              <a:t>caddy</a:t>
            </a:r>
            <a:r>
              <a:rPr lang="es-ES" sz="1200" kern="1200" baseline="0" dirty="0" smtClean="0">
                <a:solidFill>
                  <a:schemeClr val="tx1"/>
                </a:solidFill>
                <a:latin typeface="+mn-lt"/>
                <a:ea typeface="+mn-ea"/>
                <a:cs typeface="+mn-cs"/>
              </a:rPr>
              <a:t>, que es el que se introduce</a:t>
            </a:r>
          </a:p>
          <a:p>
            <a:r>
              <a:rPr lang="es-AR" sz="1200" kern="1200" baseline="0" dirty="0" smtClean="0">
                <a:solidFill>
                  <a:schemeClr val="tx1"/>
                </a:solidFill>
                <a:latin typeface="+mn-lt"/>
                <a:ea typeface="+mn-ea"/>
                <a:cs typeface="+mn-cs"/>
              </a:rPr>
              <a:t>en la unidad.</a:t>
            </a:r>
          </a:p>
          <a:p>
            <a:r>
              <a:rPr lang="es-ES" sz="1200" b="1" kern="1200" baseline="0" dirty="0" smtClean="0">
                <a:solidFill>
                  <a:schemeClr val="tx1"/>
                </a:solidFill>
                <a:latin typeface="+mn-lt"/>
                <a:ea typeface="+mn-ea"/>
                <a:cs typeface="+mn-cs"/>
              </a:rPr>
              <a:t>Nota. Lo más habitual es que</a:t>
            </a:r>
          </a:p>
          <a:p>
            <a:r>
              <a:rPr lang="es-ES" sz="1200" kern="1200" baseline="0" dirty="0" smtClean="0">
                <a:solidFill>
                  <a:schemeClr val="tx1"/>
                </a:solidFill>
                <a:latin typeface="+mn-lt"/>
                <a:ea typeface="+mn-ea"/>
                <a:cs typeface="+mn-cs"/>
              </a:rPr>
              <a:t>la unidad de CD-ROM sea</a:t>
            </a:r>
          </a:p>
          <a:p>
            <a:r>
              <a:rPr lang="es-ES" sz="1200" kern="1200" baseline="0" dirty="0" smtClean="0">
                <a:solidFill>
                  <a:schemeClr val="tx1"/>
                </a:solidFill>
                <a:latin typeface="+mn-lt"/>
                <a:ea typeface="+mn-ea"/>
                <a:cs typeface="+mn-cs"/>
              </a:rPr>
              <a:t>interna, IDE, de carga frontal y</a:t>
            </a:r>
          </a:p>
          <a:p>
            <a:r>
              <a:rPr lang="es-ES" sz="1200" kern="1200" baseline="0" dirty="0" smtClean="0">
                <a:solidFill>
                  <a:schemeClr val="tx1"/>
                </a:solidFill>
                <a:latin typeface="+mn-lt"/>
                <a:ea typeface="+mn-ea"/>
                <a:cs typeface="+mn-cs"/>
              </a:rPr>
              <a:t>sin </a:t>
            </a:r>
            <a:r>
              <a:rPr lang="es-ES" sz="1200" kern="1200" baseline="0" dirty="0" err="1" smtClean="0">
                <a:solidFill>
                  <a:schemeClr val="tx1"/>
                </a:solidFill>
                <a:latin typeface="+mn-lt"/>
                <a:ea typeface="+mn-ea"/>
                <a:cs typeface="+mn-cs"/>
              </a:rPr>
              <a:t>caddy</a:t>
            </a:r>
            <a:r>
              <a:rPr lang="es-ES" sz="1200" kern="1200" baseline="0" dirty="0" smtClean="0">
                <a:solidFill>
                  <a:schemeClr val="tx1"/>
                </a:solidFill>
                <a:latin typeface="+mn-lt"/>
                <a:ea typeface="+mn-ea"/>
                <a:cs typeface="+mn-cs"/>
              </a:rPr>
              <a:t>, aunque las otras</a:t>
            </a:r>
          </a:p>
          <a:p>
            <a:r>
              <a:rPr lang="es-AR" sz="1200" kern="1200" baseline="0" dirty="0" smtClean="0">
                <a:solidFill>
                  <a:schemeClr val="tx1"/>
                </a:solidFill>
                <a:latin typeface="+mn-lt"/>
                <a:ea typeface="+mn-ea"/>
                <a:cs typeface="+mn-cs"/>
              </a:rPr>
              <a:t>posibilidades existentes se</a:t>
            </a:r>
          </a:p>
          <a:p>
            <a:r>
              <a:rPr lang="es-AR" sz="1200" kern="1200" baseline="0" dirty="0" smtClean="0">
                <a:solidFill>
                  <a:schemeClr val="tx1"/>
                </a:solidFill>
                <a:latin typeface="+mn-lt"/>
                <a:ea typeface="+mn-ea"/>
                <a:cs typeface="+mn-cs"/>
              </a:rPr>
              <a:t>pueden ajustar a nuestras</a:t>
            </a:r>
          </a:p>
          <a:p>
            <a:r>
              <a:rPr lang="es-AR" sz="1200" kern="1200" baseline="0" dirty="0" smtClean="0">
                <a:solidFill>
                  <a:schemeClr val="tx1"/>
                </a:solidFill>
                <a:latin typeface="+mn-lt"/>
                <a:ea typeface="+mn-ea"/>
                <a:cs typeface="+mn-cs"/>
              </a:rPr>
              <a:t>necesidades.</a:t>
            </a:r>
          </a:p>
          <a:p>
            <a:r>
              <a:rPr lang="es-ES" sz="1200" b="1" kern="1200" baseline="0" dirty="0" smtClean="0">
                <a:solidFill>
                  <a:schemeClr val="tx1"/>
                </a:solidFill>
                <a:latin typeface="+mn-lt"/>
                <a:ea typeface="+mn-ea"/>
                <a:cs typeface="+mn-cs"/>
              </a:rPr>
              <a:t>Conexiones de la unidad de CD-ROM</a:t>
            </a:r>
          </a:p>
          <a:p>
            <a:r>
              <a:rPr lang="es-ES" sz="1200" kern="1200" baseline="0" dirty="0" smtClean="0">
                <a:solidFill>
                  <a:schemeClr val="tx1"/>
                </a:solidFill>
                <a:latin typeface="+mn-lt"/>
                <a:ea typeface="+mn-ea"/>
                <a:cs typeface="+mn-cs"/>
              </a:rPr>
              <a:t>Dependiendo de sí la unidad es interna o externa, las conexiones variarán.</a:t>
            </a:r>
          </a:p>
          <a:p>
            <a:r>
              <a:rPr lang="es-ES" sz="1200" b="1" kern="1200" baseline="0" dirty="0" smtClean="0">
                <a:solidFill>
                  <a:schemeClr val="tx1"/>
                </a:solidFill>
                <a:latin typeface="+mn-lt"/>
                <a:ea typeface="+mn-ea"/>
                <a:cs typeface="+mn-cs"/>
              </a:rPr>
              <a:t>1. Si la unidad es interna y no SCSI, habrá que conectar el bus de datos de la</a:t>
            </a:r>
          </a:p>
          <a:p>
            <a:r>
              <a:rPr lang="es-ES" sz="1200" kern="1200" baseline="0" dirty="0" smtClean="0">
                <a:solidFill>
                  <a:schemeClr val="tx1"/>
                </a:solidFill>
                <a:latin typeface="+mn-lt"/>
                <a:ea typeface="+mn-ea"/>
                <a:cs typeface="+mn-cs"/>
              </a:rPr>
              <a:t>unidad con la controladora de discos de la placa, conectarla a la fuente de</a:t>
            </a:r>
          </a:p>
          <a:p>
            <a:r>
              <a:rPr lang="es-ES" sz="1200" kern="1200" baseline="0" dirty="0" smtClean="0">
                <a:solidFill>
                  <a:schemeClr val="tx1"/>
                </a:solidFill>
                <a:latin typeface="+mn-lt"/>
                <a:ea typeface="+mn-ea"/>
                <a:cs typeface="+mn-cs"/>
              </a:rPr>
              <a:t>alimentación y conectar el cable de audio con la tarjeta de sonido. Esta última</a:t>
            </a:r>
          </a:p>
          <a:p>
            <a:r>
              <a:rPr lang="es-ES" sz="1200" kern="1200" baseline="0" dirty="0" smtClean="0">
                <a:solidFill>
                  <a:schemeClr val="tx1"/>
                </a:solidFill>
                <a:latin typeface="+mn-lt"/>
                <a:ea typeface="+mn-ea"/>
                <a:cs typeface="+mn-cs"/>
              </a:rPr>
              <a:t>operación sirve para poder disfrutar del sonido de los compact de música</a:t>
            </a:r>
          </a:p>
          <a:p>
            <a:r>
              <a:rPr lang="es-ES" sz="1200" kern="1200" baseline="0" dirty="0" smtClean="0">
                <a:solidFill>
                  <a:schemeClr val="tx1"/>
                </a:solidFill>
                <a:latin typeface="+mn-lt"/>
                <a:ea typeface="+mn-ea"/>
                <a:cs typeface="+mn-cs"/>
              </a:rPr>
              <a:t>colocados en la unidad de CD-ROM a través de la tarjeta de sonido. En las</a:t>
            </a:r>
          </a:p>
          <a:p>
            <a:r>
              <a:rPr lang="es-ES" sz="1200" kern="1200" baseline="0" dirty="0" smtClean="0">
                <a:solidFill>
                  <a:schemeClr val="tx1"/>
                </a:solidFill>
                <a:latin typeface="+mn-lt"/>
                <a:ea typeface="+mn-ea"/>
                <a:cs typeface="+mn-cs"/>
              </a:rPr>
              <a:t>unidades externas esta operación resulta imposible, a menos que dispongan de</a:t>
            </a:r>
          </a:p>
          <a:p>
            <a:r>
              <a:rPr lang="es-ES" sz="1200" kern="1200" baseline="0" dirty="0" smtClean="0">
                <a:solidFill>
                  <a:schemeClr val="tx1"/>
                </a:solidFill>
                <a:latin typeface="+mn-lt"/>
                <a:ea typeface="+mn-ea"/>
                <a:cs typeface="+mn-cs"/>
              </a:rPr>
              <a:t>una conexión especial para la entrada en línea de la tarjeta de sonido.</a:t>
            </a:r>
          </a:p>
          <a:p>
            <a:r>
              <a:rPr lang="es-ES" sz="1200" b="1" kern="1200" baseline="0" dirty="0" smtClean="0">
                <a:solidFill>
                  <a:schemeClr val="tx1"/>
                </a:solidFill>
                <a:latin typeface="+mn-lt"/>
                <a:ea typeface="+mn-ea"/>
                <a:cs typeface="+mn-cs"/>
              </a:rPr>
              <a:t>2. Si la unidad es externa, generalmente suele ser SCSI. Para conectarla basta con</a:t>
            </a:r>
          </a:p>
          <a:p>
            <a:r>
              <a:rPr lang="es-ES" sz="1200" kern="1200" baseline="0" dirty="0" smtClean="0">
                <a:solidFill>
                  <a:schemeClr val="tx1"/>
                </a:solidFill>
                <a:latin typeface="+mn-lt"/>
                <a:ea typeface="+mn-ea"/>
                <a:cs typeface="+mn-cs"/>
              </a:rPr>
              <a:t>situarla en algún punto de la cadena SCSI y asignarle un número de</a:t>
            </a:r>
          </a:p>
          <a:p>
            <a:r>
              <a:rPr lang="es-ES" sz="1200" kern="1200" baseline="0" dirty="0" smtClean="0">
                <a:solidFill>
                  <a:schemeClr val="tx1"/>
                </a:solidFill>
                <a:latin typeface="+mn-lt"/>
                <a:ea typeface="+mn-ea"/>
                <a:cs typeface="+mn-cs"/>
              </a:rPr>
              <a:t>identificación (ID), que no coincida con el de ningún otro dispositivo de la</a:t>
            </a:r>
          </a:p>
          <a:p>
            <a:r>
              <a:rPr lang="es-AR" sz="1200" kern="1200" baseline="0" dirty="0" smtClean="0">
                <a:solidFill>
                  <a:schemeClr val="tx1"/>
                </a:solidFill>
                <a:latin typeface="+mn-lt"/>
                <a:ea typeface="+mn-ea"/>
                <a:cs typeface="+mn-cs"/>
              </a:rPr>
              <a:t>cadena SCSI.</a:t>
            </a:r>
          </a:p>
          <a:p>
            <a:r>
              <a:rPr lang="es-ES" sz="1200" b="1" kern="1200" baseline="0" dirty="0" smtClean="0">
                <a:solidFill>
                  <a:schemeClr val="tx1"/>
                </a:solidFill>
                <a:latin typeface="+mn-lt"/>
                <a:ea typeface="+mn-ea"/>
                <a:cs typeface="+mn-cs"/>
              </a:rPr>
              <a:t>3. Las unidades de CD-ROM suelen disponer de una salida de audio, a la que se</a:t>
            </a:r>
          </a:p>
          <a:p>
            <a:r>
              <a:rPr lang="es-ES" sz="1200" kern="1200" baseline="0" dirty="0" smtClean="0">
                <a:solidFill>
                  <a:schemeClr val="tx1"/>
                </a:solidFill>
                <a:latin typeface="+mn-lt"/>
                <a:ea typeface="+mn-ea"/>
                <a:cs typeface="+mn-cs"/>
              </a:rPr>
              <a:t>pueden conectar directamente unos cascos o altavoces, para utilizarla como si</a:t>
            </a:r>
          </a:p>
          <a:p>
            <a:r>
              <a:rPr lang="es-ES" sz="1200" kern="1200" baseline="0" dirty="0" smtClean="0">
                <a:solidFill>
                  <a:schemeClr val="tx1"/>
                </a:solidFill>
                <a:latin typeface="+mn-lt"/>
                <a:ea typeface="+mn-ea"/>
                <a:cs typeface="+mn-cs"/>
              </a:rPr>
              <a:t>fuera una unidad de discos compactos tradicional. También suelen incluir</a:t>
            </a:r>
          </a:p>
          <a:p>
            <a:r>
              <a:rPr lang="es-ES" sz="1200" kern="1200" baseline="0" dirty="0" smtClean="0">
                <a:solidFill>
                  <a:schemeClr val="tx1"/>
                </a:solidFill>
                <a:latin typeface="+mn-lt"/>
                <a:ea typeface="+mn-ea"/>
                <a:cs typeface="+mn-cs"/>
              </a:rPr>
              <a:t>distintos controles en el frontal para poder manejarla.</a:t>
            </a:r>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13</a:t>
            </a:fld>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xfrm>
            <a:off x="685800" y="4342878"/>
            <a:ext cx="5486400" cy="4114558"/>
          </a:xfrm>
          <a:noFill/>
          <a:ln/>
        </p:spPr>
        <p:txBody>
          <a:bodyPr/>
          <a:lstStyle/>
          <a:p>
            <a:endParaRPr lang="es-ES_tradnl"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8" name="7 Título"/>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s-ES" smtClean="0"/>
              <a:t>Haga clic para modificar el estilo de título del patrón</a:t>
            </a:r>
            <a:endParaRPr kumimoji="0" lang="en-US"/>
          </a:p>
        </p:txBody>
      </p:sp>
      <p:sp>
        <p:nvSpPr>
          <p:cNvPr id="28" name="27 Marcador de fecha"/>
          <p:cNvSpPr>
            <a:spLocks noGrp="1"/>
          </p:cNvSpPr>
          <p:nvPr>
            <p:ph type="dt" sz="half" idx="10"/>
          </p:nvPr>
        </p:nvSpPr>
        <p:spPr/>
        <p:txBody>
          <a:bodyPr/>
          <a:lstStyle/>
          <a:p>
            <a:fld id="{9EF80251-13A6-498F-B71E-E7D4456B12A0}" type="datetime1">
              <a:rPr lang="es-AR" smtClean="0"/>
              <a:pPr/>
              <a:t>08/05/2013</a:t>
            </a:fld>
            <a:endParaRPr lang="es-AR"/>
          </a:p>
        </p:txBody>
      </p:sp>
      <p:sp>
        <p:nvSpPr>
          <p:cNvPr id="17" name="16 Marcador de pie de página"/>
          <p:cNvSpPr>
            <a:spLocks noGrp="1"/>
          </p:cNvSpPr>
          <p:nvPr>
            <p:ph type="ftr" sz="quarter" idx="11"/>
          </p:nvPr>
        </p:nvSpPr>
        <p:spPr/>
        <p:txBody>
          <a:bodyPr/>
          <a:lstStyle/>
          <a:p>
            <a:endParaRPr lang="es-AR"/>
          </a:p>
        </p:txBody>
      </p:sp>
      <p:sp>
        <p:nvSpPr>
          <p:cNvPr id="29" name="28 Marcador de número de diapositiva"/>
          <p:cNvSpPr>
            <a:spLocks noGrp="1"/>
          </p:cNvSpPr>
          <p:nvPr>
            <p:ph type="sldNum" sz="quarter" idx="12"/>
          </p:nvPr>
        </p:nvSpPr>
        <p:spPr/>
        <p:txBody>
          <a:bodyPr/>
          <a:lstStyle/>
          <a:p>
            <a:fld id="{0C0A206E-FD98-4925-99A6-E39F18AC1176}" type="slidenum">
              <a:rPr lang="es-AR" smtClean="0"/>
              <a:pPr/>
              <a:t>‹Nº›</a:t>
            </a:fld>
            <a:endParaRPr lang="es-AR"/>
          </a:p>
        </p:txBody>
      </p:sp>
      <p:sp>
        <p:nvSpPr>
          <p:cNvPr id="9" name="8 Subtítulo"/>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E03D5321-B680-45BC-8EC3-80E0AE85A5C2}" type="datetime1">
              <a:rPr lang="es-AR" smtClean="0"/>
              <a:pPr/>
              <a:t>08/05/2013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0C0A206E-FD98-4925-99A6-E39F18AC1176}" type="slidenum">
              <a:rPr lang="es-AR" smtClean="0"/>
              <a:pPr/>
              <a:t>‹Nº›</a:t>
            </a:fld>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17E17BEA-B33E-4DF4-B3A2-15C25527B09D}" type="datetime1">
              <a:rPr lang="es-AR" smtClean="0"/>
              <a:pPr/>
              <a:t>08/05/2013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0C0A206E-FD98-4925-99A6-E39F18AC1176}" type="slidenum">
              <a:rPr lang="es-AR" smtClean="0"/>
              <a:pPr/>
              <a:t>‹Nº›</a:t>
            </a:fld>
            <a:endParaRPr lang="es-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ítulo, objetos y texto">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685800" y="1981200"/>
            <a:ext cx="381000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4648200" y="1981200"/>
            <a:ext cx="381000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fecha"/>
          <p:cNvSpPr>
            <a:spLocks noGrp="1"/>
          </p:cNvSpPr>
          <p:nvPr>
            <p:ph type="dt" sz="half" idx="10"/>
          </p:nvPr>
        </p:nvSpPr>
        <p:spPr>
          <a:xfrm>
            <a:off x="685800" y="6248400"/>
            <a:ext cx="1905000" cy="457200"/>
          </a:xfrm>
        </p:spPr>
        <p:txBody>
          <a:bodyPr/>
          <a:lstStyle>
            <a:lvl1pPr>
              <a:defRPr smtClean="0"/>
            </a:lvl1pPr>
          </a:lstStyle>
          <a:p>
            <a:pPr>
              <a:defRPr/>
            </a:pPr>
            <a:fld id="{6AC9F8FE-D690-4A78-9B31-4E8C961063C6}" type="datetime1">
              <a:rPr lang="es-AR"/>
              <a:pPr>
                <a:defRPr/>
              </a:pPr>
              <a:t>08/05/2013</a:t>
            </a:fld>
            <a:endParaRPr lang="en-US"/>
          </a:p>
        </p:txBody>
      </p:sp>
      <p:sp>
        <p:nvSpPr>
          <p:cNvPr id="6" name="5 Marcador de número de diapositiva"/>
          <p:cNvSpPr>
            <a:spLocks noGrp="1"/>
          </p:cNvSpPr>
          <p:nvPr>
            <p:ph type="sldNum" sz="quarter" idx="11"/>
          </p:nvPr>
        </p:nvSpPr>
        <p:spPr>
          <a:xfrm>
            <a:off x="6553200" y="6248400"/>
            <a:ext cx="1905000" cy="457200"/>
          </a:xfrm>
        </p:spPr>
        <p:txBody>
          <a:bodyPr/>
          <a:lstStyle>
            <a:lvl1pPr>
              <a:defRPr smtClean="0"/>
            </a:lvl1pPr>
          </a:lstStyle>
          <a:p>
            <a:pPr>
              <a:defRPr/>
            </a:pPr>
            <a:fld id="{BAC1718A-78CE-4FE0-A302-A9995930371C}" type="slidenum">
              <a:rPr lang="en-US"/>
              <a:pPr>
                <a:defRPr/>
              </a:pPr>
              <a:t>‹Nº›</a:t>
            </a:fld>
            <a:endParaRPr lang="en-US"/>
          </a:p>
        </p:txBody>
      </p:sp>
    </p:spTree>
    <p:extLst>
      <p:ext uri="{BB962C8B-B14F-4D97-AF65-F5344CB8AC3E}">
        <p14:creationId xmlns="" xmlns:p14="http://schemas.microsoft.com/office/powerpoint/2010/main" val="674955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F64F059-217A-4F0D-929F-698AE2F478C7}" type="datetime1">
              <a:rPr lang="es-AR" smtClean="0"/>
              <a:pPr/>
              <a:t>08/05/2013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0C0A206E-FD98-4925-99A6-E39F18AC1176}" type="slidenum">
              <a:rPr lang="es-AR" smtClean="0"/>
              <a:pPr/>
              <a:t>‹Nº›</a:t>
            </a:fld>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0331EE23-1BB7-411A-B0C9-E44AA60074A6}" type="datetime1">
              <a:rPr lang="es-AR" smtClean="0"/>
              <a:pPr/>
              <a:t>08/05/2013</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a:xfrm>
            <a:off x="7924800" y="6416675"/>
            <a:ext cx="762000" cy="365125"/>
          </a:xfrm>
        </p:spPr>
        <p:txBody>
          <a:bodyPr/>
          <a:lstStyle/>
          <a:p>
            <a:fld id="{0C0A206E-FD98-4925-99A6-E39F18AC1176}" type="slidenum">
              <a:rPr lang="es-AR" smtClean="0"/>
              <a:pPr/>
              <a:t>‹Nº›</a:t>
            </a:fld>
            <a:endParaRPr lang="es-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92EE2A68-A21C-4AAD-9AE5-55C54DE2AB54}" type="datetime1">
              <a:rPr lang="es-AR" smtClean="0"/>
              <a:pPr/>
              <a:t>08/05/2013</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0C0A206E-FD98-4925-99A6-E39F18AC1176}" type="slidenum">
              <a:rPr lang="es-AR" smtClean="0"/>
              <a:pPr/>
              <a:t>‹Nº›</a:t>
            </a:fld>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8229600" cy="1143000"/>
          </a:xfrm>
        </p:spPr>
        <p:txBody>
          <a:bodyPr anchor="ctr"/>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4A4E909B-6CFE-40F2-A719-6FE237FF77F2}" type="datetime1">
              <a:rPr lang="es-AR" smtClean="0"/>
              <a:pPr/>
              <a:t>08/05/2013</a:t>
            </a:fld>
            <a:endParaRPr lang="es-AR"/>
          </a:p>
        </p:txBody>
      </p:sp>
      <p:sp>
        <p:nvSpPr>
          <p:cNvPr id="8" name="7 Marcador de pie de página"/>
          <p:cNvSpPr>
            <a:spLocks noGrp="1"/>
          </p:cNvSpPr>
          <p:nvPr>
            <p:ph type="ftr" sz="quarter" idx="11"/>
          </p:nvPr>
        </p:nvSpPr>
        <p:spPr/>
        <p:txBody>
          <a:bodyPr/>
          <a:lstStyle/>
          <a:p>
            <a:endParaRPr lang="es-AR"/>
          </a:p>
        </p:txBody>
      </p:sp>
      <p:sp>
        <p:nvSpPr>
          <p:cNvPr id="9" name="8 Marcador de número de diapositiva"/>
          <p:cNvSpPr>
            <a:spLocks noGrp="1"/>
          </p:cNvSpPr>
          <p:nvPr>
            <p:ph type="sldNum" sz="quarter" idx="12"/>
          </p:nvPr>
        </p:nvSpPr>
        <p:spPr/>
        <p:txBody>
          <a:bodyPr/>
          <a:lstStyle/>
          <a:p>
            <a:fld id="{0C0A206E-FD98-4925-99A6-E39F18AC1176}" type="slidenum">
              <a:rPr lang="es-AR" smtClean="0"/>
              <a:pPr/>
              <a:t>‹Nº›</a:t>
            </a:fld>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645B8B77-695C-4739-9C96-823C92EE4313}" type="datetime1">
              <a:rPr lang="es-AR" smtClean="0"/>
              <a:pPr/>
              <a:t>08/05/2013</a:t>
            </a:fld>
            <a:endParaRPr lang="es-AR"/>
          </a:p>
        </p:txBody>
      </p:sp>
      <p:sp>
        <p:nvSpPr>
          <p:cNvPr id="4" name="3 Marcador de pie de página"/>
          <p:cNvSpPr>
            <a:spLocks noGrp="1"/>
          </p:cNvSpPr>
          <p:nvPr>
            <p:ph type="ftr" sz="quarter" idx="11"/>
          </p:nvPr>
        </p:nvSpPr>
        <p:spPr/>
        <p:txBody>
          <a:bodyPr/>
          <a:lstStyle/>
          <a:p>
            <a:endParaRPr lang="es-A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‹Nº›</a:t>
            </a:fld>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6BCB3A-858F-4E2F-BD07-4F095B25F3EE}" type="datetime1">
              <a:rPr lang="es-AR" smtClean="0"/>
              <a:pPr/>
              <a:t>08/05/2013</a:t>
            </a:fld>
            <a:endParaRPr lang="es-AR"/>
          </a:p>
        </p:txBody>
      </p:sp>
      <p:sp>
        <p:nvSpPr>
          <p:cNvPr id="3" name="2 Marcador de pie de página"/>
          <p:cNvSpPr>
            <a:spLocks noGrp="1"/>
          </p:cNvSpPr>
          <p:nvPr>
            <p:ph type="ftr" sz="quarter" idx="11"/>
          </p:nvPr>
        </p:nvSpPr>
        <p:spPr/>
        <p:txBody>
          <a:bodyPr/>
          <a:lstStyle/>
          <a:p>
            <a:endParaRPr lang="es-AR"/>
          </a:p>
        </p:txBody>
      </p:sp>
      <p:sp>
        <p:nvSpPr>
          <p:cNvPr id="4" name="3 Marcador de número de diapositiva"/>
          <p:cNvSpPr>
            <a:spLocks noGrp="1"/>
          </p:cNvSpPr>
          <p:nvPr>
            <p:ph type="sldNum" sz="quarter" idx="12"/>
          </p:nvPr>
        </p:nvSpPr>
        <p:spPr/>
        <p:txBody>
          <a:bodyPr/>
          <a:lstStyle/>
          <a:p>
            <a:fld id="{0C0A206E-FD98-4925-99A6-E39F18AC1176}" type="slidenum">
              <a:rPr lang="es-AR" smtClean="0"/>
              <a:pPr/>
              <a:t>‹Nº›</a:t>
            </a:fld>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FEFFC178-E975-4858-B631-420EC568F3A8}" type="datetime1">
              <a:rPr lang="es-AR" smtClean="0"/>
              <a:pPr/>
              <a:t>08/05/2013</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0C0A206E-FD98-4925-99A6-E39F18AC1176}" type="slidenum">
              <a:rPr lang="es-AR" smtClean="0"/>
              <a:pPr/>
              <a:t>‹Nº›</a:t>
            </a:fld>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s-ES" smtClean="0">
                <a:solidFill>
                  <a:schemeClr val="lt1"/>
                </a:solidFill>
                <a:latin typeface="+mn-lt"/>
                <a:ea typeface="+mn-ea"/>
                <a:cs typeface="+mn-cs"/>
              </a:rPr>
              <a:t>Haga clic en el icono para agregar una imagen</a:t>
            </a:r>
            <a:endParaRPr kumimoji="0" lang="en-US" dirty="0">
              <a:solidFill>
                <a:schemeClr val="lt1"/>
              </a:solidFill>
              <a:latin typeface="+mn-lt"/>
              <a:ea typeface="+mn-ea"/>
              <a:cs typeface="+mn-cs"/>
            </a:endParaRPr>
          </a:p>
        </p:txBody>
      </p:sp>
      <p:sp>
        <p:nvSpPr>
          <p:cNvPr id="4" name="3 Marcador de texto"/>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71C0D142-C361-4936-BC99-7913463DDFEF}" type="datetime1">
              <a:rPr lang="es-AR" smtClean="0"/>
              <a:pPr/>
              <a:t>08/05/2013</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0C0A206E-FD98-4925-99A6-E39F18AC1176}" type="slidenum">
              <a:rPr lang="es-AR" smtClean="0"/>
              <a:pPr/>
              <a:t>‹Nº›</a:t>
            </a:fld>
            <a:endParaRPr lang="es-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2" name="21 Marcador de título"/>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C89663B6-4A03-4775-B096-C99FE4934147}" type="datetime1">
              <a:rPr lang="es-AR" smtClean="0"/>
              <a:pPr/>
              <a:t>08/05/2013</a:t>
            </a:fld>
            <a:endParaRPr lang="es-AR"/>
          </a:p>
        </p:txBody>
      </p:sp>
      <p:sp>
        <p:nvSpPr>
          <p:cNvPr id="3" name="2 Marcador de pie de página"/>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s-AR"/>
          </a:p>
        </p:txBody>
      </p:sp>
      <p:sp>
        <p:nvSpPr>
          <p:cNvPr id="23" name="22 Marcador de número de diapositiva"/>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0C0A206E-FD98-4925-99A6-E39F18AC1176}" type="slidenum">
              <a:rPr lang="es-AR" smtClean="0"/>
              <a:pPr/>
              <a:t>‹Nº›</a:t>
            </a:fld>
            <a:endParaRPr lang="es-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slide" Target="slide27.xml"/><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slide" Target="slide27.xml"/><Relationship Id="rId5" Type="http://schemas.openxmlformats.org/officeDocument/2006/relationships/audio" Target="../media/audio1.wav"/><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hyperlink" Target="http://www.google.com.ar/imgres?imgurl=http://1.bp.blogspot.com/-eW1FneD4yfk/TaQRtRSFeeI/AAAAAAAABv8/IuxGY0FzvEQ/s400/samson_g_track_usb_mic.jpg&amp;imgrefurl=http://amrproducciones.blogspot.com/2011/04/el-microfono.html&amp;usg=__l26ow8QHNpkEYY97XGmgokZM5Qo=&amp;h=395&amp;w=400&amp;sz=46&amp;hl=es-419&amp;start=7&amp;zoom=1&amp;tbnid=bW9sOi9kIuAN0M:&amp;tbnh=122&amp;tbnw=124&amp;ei=inNGUOuGOvP54QTD54E4&amp;prev=/search?q=microfonos&amp;hl=es-419&amp;rlz=1R2ADRA_esAR376&amp;biw=1360&amp;bih=578&amp;tbm=isch&amp;itbs=1"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hyperlink" Target="http://www.google.com.ar/imgres?imgurl=http://somosvueltadetuerca.files.wordpress.com/2009/11/microfonos_manu.jpg&amp;imgrefurl=http://www.taringa.net/posts/info/4921832/_No-tenes-microfono_-_Solucion_.html&amp;usg=__xISach8SW5VgdnsyxuZpV3vubyo=&amp;h=302&amp;w=550&amp;sz=39&amp;hl=es-419&amp;start=6&amp;zoom=1&amp;tbnid=FJNyQKMaYtumEM:&amp;tbnh=73&amp;tbnw=133&amp;ei=inNGUOuGOvP54QTD54E4&amp;prev=/search?q=microfonos&amp;hl=es-419&amp;rlz=1R2ADRA_esAR376&amp;biw=1360&amp;bih=578&amp;tbm=isch&amp;itbs=1" TargetMode="Externa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hyperlink" Target="http://www.google.com.ar/imgres?imgurl=http://www.bigfenomeno.com/wp-content/uploads/2008/06/post_munny1.jpg&amp;imgrefurl=http://www.bigfenomeno.com/2008/06/los-parlantes-mas-cool/&amp;usg=__ZcNssSJD6LPWsooYrNASASUAeus=&amp;h=397&amp;w=500&amp;sz=37&amp;hl=es-419&amp;start=2&amp;zoom=1&amp;tbnid=u8HEOOyFkHwCAM:&amp;tbnh=103&amp;tbnw=130&amp;ei=XHJGUJrwHaiP4gTrv4GQCQ&amp;prev=/search?q=parlantes&amp;hl=es-419&amp;sa=X&amp;rlz=1R2ADRA_esAR376&amp;biw=1360&amp;bih=578&amp;tbm=isch&amp;prmd=imvns&amp;itbs=1" TargetMode="External"/><Relationship Id="rId7" Type="http://schemas.openxmlformats.org/officeDocument/2006/relationships/hyperlink" Target="http://www.google.com.ar/imgres?imgurl=http://www.autosecurity.cl/img/catalogo/06%20PARLANTES.jpg&amp;imgrefurl=http://www.taringa.net/posts/info/13512757/Los-parlantes-pequenos-de-alta-potencia_.html&amp;usg=__JMT9bRtq8vEEWp8uUjr_Y4jwyyc=&amp;h=375&amp;w=500&amp;sz=33&amp;hl=es-419&amp;start=11&amp;zoom=1&amp;tbnid=YstDgln6E3NqwM:&amp;tbnh=98&amp;tbnw=130&amp;ei=XHJGUJrwHaiP4gTrv4GQCQ&amp;prev=/search?q=parlantes&amp;hl=es-419&amp;sa=X&amp;rlz=1R2ADRA_esAR376&amp;biw=1360&amp;bih=578&amp;tbm=isch&amp;prmd=imvns&amp;itbs=1"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hyperlink" Target="http://www.google.com.ar/imgres?imgurl=http://www.como-limpiar.com/wp-content/uploads/2011/07/parlantes.jpg&amp;imgrefurl=http://www.como-limpiar.com/como-limpiar-parlantes/&amp;usg=__SbTJq6wVh7FB6WbhqTa-noY9AlI=&amp;h=410&amp;w=500&amp;sz=46&amp;hl=es-419&amp;start=5&amp;zoom=1&amp;tbnid=N1o6yNUUMb7oOM:&amp;tbnh=107&amp;tbnw=130&amp;ei=XHJGUJrwHaiP4gTrv4GQCQ&amp;prev=/search?q=parlantes&amp;hl=es-419&amp;sa=X&amp;rlz=1R2ADRA_esAR376&amp;biw=1360&amp;bih=578&amp;tbm=isch&amp;prmd=imvns&amp;itbs=1" TargetMode="Externa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hyperlink" Target="//upload.wikimedia.org/wikipedia/commons/5/5d/Plasma-display-composition.svg" TargetMode="External"/><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hyperlink" Target="//commons.wikimedia.org/wiki/File:Plasma_display.jpg?uselang=es"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upload.wikimedia.org/wikipedia/commons/9/92/Estructura_es_OLED.jpg" TargetMode="External"/><Relationship Id="rId7" Type="http://schemas.openxmlformats.org/officeDocument/2006/relationships/hyperlink" Target="http://es.wikipedia.org/wiki/Archivo:OLED_schematic.svg"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commons.wikimedia.org/wiki/File:OLED_schematic.svg?uselang=es" TargetMode="External"/><Relationship Id="rId4" Type="http://schemas.openxmlformats.org/officeDocument/2006/relationships/image" Target="../media/image48.jpeg"/><Relationship Id="rId9" Type="http://schemas.openxmlformats.org/officeDocument/2006/relationships/hyperlink" Target="http://es.wikipedia.org/wiki/Archivo:Break_line_example2.JP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es.wikipedia.org/wiki/Archivo:OLED_schematic.svg" TargetMode="External"/><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hyperlink" Target="http://es.wikipedia.org/wiki/Archivo:Break_line_example2.JPG" TargetMode="Externa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hyperlink" Target="http://es.wikipedia.org/commons.wikimedia.org/wiki/File:MMS.jpg?uselang=e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hyperlink" Target="http://es.wikipedia.org/commons.wikimedia.org/wiki/File:Classical_spectacular_laser_effects.jpg?uselang=es"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67544" y="2420888"/>
            <a:ext cx="8229600" cy="2808312"/>
          </a:xfrm>
          <a:solidFill>
            <a:schemeClr val="accent1">
              <a:lumMod val="40000"/>
              <a:lumOff val="60000"/>
            </a:schemeClr>
          </a:solidFill>
        </p:spPr>
        <p:txBody>
          <a:bodyPr anchor="ctr" anchorCtr="0"/>
          <a:lstStyle/>
          <a:p>
            <a:r>
              <a:rPr lang="es-AR" b="1" i="1" dirty="0">
                <a:solidFill>
                  <a:srgbClr val="FF0000"/>
                </a:solidFill>
                <a:latin typeface="Arial" pitchFamily="34" charset="0"/>
                <a:cs typeface="Arial" pitchFamily="34" charset="0"/>
              </a:rPr>
              <a:t>HARDWARE PARA MULTIMEDIA</a:t>
            </a:r>
            <a:endParaRPr lang="es-AR" i="1" dirty="0">
              <a:solidFill>
                <a:srgbClr val="FF0000"/>
              </a:solidFill>
              <a:latin typeface="Arial" pitchFamily="34" charset="0"/>
              <a:cs typeface="Arial" pitchFamily="34" charset="0"/>
            </a:endParaRPr>
          </a:p>
        </p:txBody>
      </p:sp>
      <p:sp>
        <p:nvSpPr>
          <p:cNvPr id="7" name="6 Marcador de número de diapositiva"/>
          <p:cNvSpPr>
            <a:spLocks noGrp="1"/>
          </p:cNvSpPr>
          <p:nvPr>
            <p:ph type="sldNum" sz="quarter" idx="12"/>
          </p:nvPr>
        </p:nvSpPr>
        <p:spPr/>
        <p:txBody>
          <a:bodyPr/>
          <a:lstStyle/>
          <a:p>
            <a:fld id="{0C0A206E-FD98-4925-99A6-E39F18AC1176}" type="slidenum">
              <a:rPr lang="es-AR" smtClean="0"/>
              <a:pPr/>
              <a:t>1</a:t>
            </a:fld>
            <a:endParaRPr lang="es-AR"/>
          </a:p>
        </p:txBody>
      </p:sp>
      <p:sp>
        <p:nvSpPr>
          <p:cNvPr id="8" name="7 Botón de acción: Personalizar">
            <a:hlinkClick r:id="" action="ppaction://noaction" highlightClick="1"/>
          </p:cNvPr>
          <p:cNvSpPr/>
          <p:nvPr/>
        </p:nvSpPr>
        <p:spPr>
          <a:xfrm>
            <a:off x="1393924" y="404664"/>
            <a:ext cx="6624736" cy="136815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b="1" i="1" dirty="0">
                <a:latin typeface="Arial" pitchFamily="34" charset="0"/>
                <a:cs typeface="Arial" pitchFamily="34" charset="0"/>
              </a:rPr>
              <a:t>Informática General </a:t>
            </a:r>
          </a:p>
          <a:p>
            <a:pPr algn="ctr"/>
            <a:r>
              <a:rPr lang="es-ES" sz="4400" b="1" i="1" dirty="0">
                <a:latin typeface="Arial" pitchFamily="34" charset="0"/>
                <a:cs typeface="Arial" pitchFamily="34" charset="0"/>
              </a:rPr>
              <a:t>2013</a:t>
            </a:r>
            <a:endParaRPr lang="es-AR" sz="4400" b="1" i="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 Marcador de número de diapositiva"/>
          <p:cNvSpPr>
            <a:spLocks noGrp="1"/>
          </p:cNvSpPr>
          <p:nvPr>
            <p:ph type="sldNum" sz="quarter" idx="11"/>
          </p:nvPr>
        </p:nvSpPr>
        <p:spPr/>
        <p:txBody>
          <a:bodyPr/>
          <a:lstStyle/>
          <a:p>
            <a:pPr>
              <a:defRPr/>
            </a:pPr>
            <a:fld id="{8B0267D4-F61F-4A4E-8E84-0FDB1E162A28}" type="slidenum">
              <a:rPr lang="en-US"/>
              <a:pPr>
                <a:defRPr/>
              </a:pPr>
              <a:t>10</a:t>
            </a:fld>
            <a:endParaRPr lang="en-US"/>
          </a:p>
        </p:txBody>
      </p:sp>
      <p:sp>
        <p:nvSpPr>
          <p:cNvPr id="195586" name="Rectangle 2"/>
          <p:cNvSpPr>
            <a:spLocks noGrp="1" noChangeArrowheads="1"/>
          </p:cNvSpPr>
          <p:nvPr>
            <p:ph type="title"/>
          </p:nvPr>
        </p:nvSpPr>
        <p:spPr>
          <a:xfrm>
            <a:off x="1000125" y="0"/>
            <a:ext cx="7772400" cy="857250"/>
          </a:xfrm>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a:scene3d>
              <a:camera prst="orthographicFront"/>
              <a:lightRig rig="soft" dir="t">
                <a:rot lat="0" lon="0" rev="16800000"/>
              </a:lightRig>
            </a:scene3d>
            <a:sp3d prstMaterial="softEdge">
              <a:bevelT w="38100" h="38100"/>
            </a:sp3d>
          </a:bodyPr>
          <a:lstStyle/>
          <a:p>
            <a:r>
              <a:rPr lang="es-ES_tradnl" sz="4400" i="1" dirty="0">
                <a:solidFill>
                  <a:schemeClr val="lt1"/>
                </a:solidFill>
                <a:latin typeface="Arial" pitchFamily="34" charset="0"/>
                <a:ea typeface="+mn-ea"/>
                <a:cs typeface="Arial" pitchFamily="34" charset="0"/>
              </a:rPr>
              <a:t>El Puerto DVI</a:t>
            </a:r>
          </a:p>
        </p:txBody>
      </p:sp>
      <p:sp>
        <p:nvSpPr>
          <p:cNvPr id="23556" name="Rectangle 3"/>
          <p:cNvSpPr>
            <a:spLocks noGrp="1" noChangeArrowheads="1"/>
          </p:cNvSpPr>
          <p:nvPr>
            <p:ph type="body" idx="1"/>
          </p:nvPr>
        </p:nvSpPr>
        <p:spPr>
          <a:xfrm>
            <a:off x="500063" y="1071563"/>
            <a:ext cx="5072062" cy="5453781"/>
          </a:xfrm>
          <a:solidFill>
            <a:schemeClr val="accent1">
              <a:lumMod val="75000"/>
            </a:schemeClr>
          </a:solidFill>
          <a:ln w="76200">
            <a:solidFill>
              <a:schemeClr val="accent2"/>
            </a:solidFill>
          </a:ln>
        </p:spPr>
        <p:txBody>
          <a:bodyPr>
            <a:normAutofit/>
          </a:bodyPr>
          <a:lstStyle/>
          <a:p>
            <a:pPr algn="just">
              <a:lnSpc>
                <a:spcPct val="80000"/>
              </a:lnSpc>
            </a:pPr>
            <a:r>
              <a:rPr lang="es-AR" i="1" smtClean="0">
                <a:latin typeface="Arial" pitchFamily="34" charset="0"/>
              </a:rPr>
              <a:t>Digital Visual Interface:  </a:t>
            </a:r>
          </a:p>
          <a:p>
            <a:pPr algn="just">
              <a:lnSpc>
                <a:spcPct val="80000"/>
              </a:lnSpc>
              <a:buFontTx/>
              <a:buNone/>
            </a:pPr>
            <a:r>
              <a:rPr lang="es-AR" i="1" smtClean="0">
                <a:latin typeface="Arial" pitchFamily="34" charset="0"/>
              </a:rPr>
              <a:t>	La sigla DVI significa Interfase Visual Digital. </a:t>
            </a:r>
          </a:p>
          <a:p>
            <a:pPr algn="just">
              <a:lnSpc>
                <a:spcPct val="80000"/>
              </a:lnSpc>
              <a:buFontTx/>
              <a:buNone/>
            </a:pPr>
            <a:r>
              <a:rPr lang="es-AR" i="1" smtClean="0">
                <a:latin typeface="Arial" pitchFamily="34" charset="0"/>
              </a:rPr>
              <a:t>	Puerto que se encarga de enviar las señales referentes a los gráficos desde la PC a  monitor para que sean mostrados al usuario.</a:t>
            </a:r>
          </a:p>
          <a:p>
            <a:pPr algn="just">
              <a:lnSpc>
                <a:spcPct val="80000"/>
              </a:lnSpc>
              <a:buFontTx/>
              <a:buNone/>
            </a:pPr>
            <a:r>
              <a:rPr lang="es-AR" i="1" smtClean="0">
                <a:latin typeface="Arial" pitchFamily="34" charset="0"/>
              </a:rPr>
              <a:t> 	Se utilizan para conectar dispositivos modernos, tales como pantallas LCD, pantallas de plasma y proyectores de video.</a:t>
            </a:r>
            <a:endParaRPr lang="es-ES_tradnl" i="1" smtClean="0">
              <a:latin typeface="Arial" pitchFamily="34" charset="0"/>
            </a:endParaRPr>
          </a:p>
        </p:txBody>
      </p:sp>
      <p:pic>
        <p:nvPicPr>
          <p:cNvPr id="23557" name="Picture 7"/>
          <p:cNvPicPr>
            <a:picLocks noChangeAspect="1" noChangeArrowheads="1"/>
          </p:cNvPicPr>
          <p:nvPr/>
        </p:nvPicPr>
        <p:blipFill>
          <a:blip r:embed="rId3" cstate="print"/>
          <a:srcRect/>
          <a:stretch>
            <a:fillRect/>
          </a:stretch>
        </p:blipFill>
        <p:spPr bwMode="auto">
          <a:xfrm>
            <a:off x="5857875" y="1000125"/>
            <a:ext cx="3028950" cy="1762125"/>
          </a:xfrm>
          <a:prstGeom prst="rect">
            <a:avLst/>
          </a:prstGeom>
          <a:noFill/>
          <a:ln w="9525">
            <a:noFill/>
            <a:miter lim="800000"/>
            <a:headEnd/>
            <a:tailEnd/>
          </a:ln>
        </p:spPr>
      </p:pic>
      <p:pic>
        <p:nvPicPr>
          <p:cNvPr id="23558" name="Picture 8"/>
          <p:cNvPicPr>
            <a:picLocks noChangeAspect="1" noChangeArrowheads="1"/>
          </p:cNvPicPr>
          <p:nvPr/>
        </p:nvPicPr>
        <p:blipFill>
          <a:blip r:embed="rId4" cstate="print"/>
          <a:srcRect/>
          <a:stretch>
            <a:fillRect/>
          </a:stretch>
        </p:blipFill>
        <p:spPr bwMode="auto">
          <a:xfrm>
            <a:off x="5857875" y="2786063"/>
            <a:ext cx="3038475" cy="2833687"/>
          </a:xfrm>
          <a:prstGeom prst="rect">
            <a:avLst/>
          </a:prstGeom>
          <a:noFill/>
          <a:ln w="9525">
            <a:noFill/>
            <a:miter lim="800000"/>
            <a:headEnd/>
            <a:tailEnd/>
          </a:ln>
        </p:spPr>
      </p:pic>
      <p:pic>
        <p:nvPicPr>
          <p:cNvPr id="23559" name="Picture 9"/>
          <p:cNvPicPr>
            <a:picLocks noChangeAspect="1" noChangeArrowheads="1"/>
          </p:cNvPicPr>
          <p:nvPr/>
        </p:nvPicPr>
        <p:blipFill>
          <a:blip r:embed="rId5" cstate="print"/>
          <a:srcRect/>
          <a:stretch>
            <a:fillRect/>
          </a:stretch>
        </p:blipFill>
        <p:spPr bwMode="auto">
          <a:xfrm>
            <a:off x="5929313" y="5715000"/>
            <a:ext cx="2938462" cy="1143000"/>
          </a:xfrm>
          <a:prstGeom prst="rect">
            <a:avLst/>
          </a:prstGeom>
          <a:noFill/>
          <a:ln w="9525">
            <a:noFill/>
            <a:miter lim="800000"/>
            <a:headEnd/>
            <a:tailEnd/>
          </a:ln>
        </p:spPr>
      </p:pic>
    </p:spTree>
    <p:extLst>
      <p:ext uri="{BB962C8B-B14F-4D97-AF65-F5344CB8AC3E}">
        <p14:creationId xmlns="" xmlns:p14="http://schemas.microsoft.com/office/powerpoint/2010/main" val="33005078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 Marcador de número de diapositiva"/>
          <p:cNvSpPr>
            <a:spLocks noGrp="1"/>
          </p:cNvSpPr>
          <p:nvPr>
            <p:ph type="sldNum" sz="quarter" idx="11"/>
          </p:nvPr>
        </p:nvSpPr>
        <p:spPr/>
        <p:txBody>
          <a:bodyPr/>
          <a:lstStyle/>
          <a:p>
            <a:pPr>
              <a:defRPr/>
            </a:pPr>
            <a:fld id="{8B0267D4-F61F-4A4E-8E84-0FDB1E162A28}" type="slidenum">
              <a:rPr lang="en-US"/>
              <a:pPr>
                <a:defRPr/>
              </a:pPr>
              <a:t>11</a:t>
            </a:fld>
            <a:endParaRPr lang="en-US"/>
          </a:p>
        </p:txBody>
      </p:sp>
      <p:sp>
        <p:nvSpPr>
          <p:cNvPr id="195586" name="Rectangle 2"/>
          <p:cNvSpPr>
            <a:spLocks noGrp="1" noChangeArrowheads="1"/>
          </p:cNvSpPr>
          <p:nvPr>
            <p:ph type="title"/>
          </p:nvPr>
        </p:nvSpPr>
        <p:spPr>
          <a:xfrm>
            <a:off x="1000125" y="0"/>
            <a:ext cx="7772400" cy="857250"/>
          </a:xfrm>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a:scene3d>
              <a:camera prst="orthographicFront"/>
              <a:lightRig rig="soft" dir="t">
                <a:rot lat="0" lon="0" rev="16800000"/>
              </a:lightRig>
            </a:scene3d>
            <a:sp3d prstMaterial="softEdge">
              <a:bevelT w="38100" h="38100"/>
            </a:sp3d>
          </a:bodyPr>
          <a:lstStyle/>
          <a:p>
            <a:r>
              <a:rPr lang="es-ES_tradnl" sz="4400" i="1" dirty="0">
                <a:solidFill>
                  <a:schemeClr val="lt1"/>
                </a:solidFill>
                <a:latin typeface="Arial" pitchFamily="34" charset="0"/>
                <a:ea typeface="+mn-ea"/>
                <a:cs typeface="Arial" pitchFamily="34" charset="0"/>
              </a:rPr>
              <a:t>El Puerto </a:t>
            </a:r>
            <a:r>
              <a:rPr lang="es-ES_tradnl" sz="4400" i="1" dirty="0" smtClean="0">
                <a:solidFill>
                  <a:schemeClr val="lt1"/>
                </a:solidFill>
                <a:latin typeface="Arial" pitchFamily="34" charset="0"/>
                <a:ea typeface="+mn-ea"/>
                <a:cs typeface="Arial" pitchFamily="34" charset="0"/>
              </a:rPr>
              <a:t>HDMI</a:t>
            </a:r>
            <a:endParaRPr lang="es-ES_tradnl" sz="4400" i="1" dirty="0">
              <a:solidFill>
                <a:schemeClr val="lt1"/>
              </a:solidFill>
              <a:latin typeface="Arial" pitchFamily="34" charset="0"/>
              <a:ea typeface="+mn-ea"/>
              <a:cs typeface="Arial" pitchFamily="34" charset="0"/>
            </a:endParaRPr>
          </a:p>
        </p:txBody>
      </p:sp>
      <p:sp>
        <p:nvSpPr>
          <p:cNvPr id="23556" name="Rectangle 3"/>
          <p:cNvSpPr>
            <a:spLocks noGrp="1" noChangeArrowheads="1"/>
          </p:cNvSpPr>
          <p:nvPr>
            <p:ph type="body" idx="1"/>
          </p:nvPr>
        </p:nvSpPr>
        <p:spPr>
          <a:xfrm>
            <a:off x="500063" y="1071563"/>
            <a:ext cx="5072062" cy="5453781"/>
          </a:xfrm>
          <a:solidFill>
            <a:schemeClr val="accent1">
              <a:lumMod val="75000"/>
            </a:schemeClr>
          </a:solidFill>
          <a:ln w="76200">
            <a:solidFill>
              <a:schemeClr val="accent2"/>
            </a:solidFill>
          </a:ln>
        </p:spPr>
        <p:txBody>
          <a:bodyPr>
            <a:normAutofit lnSpcReduction="10000"/>
          </a:bodyPr>
          <a:lstStyle/>
          <a:p>
            <a:pPr algn="just">
              <a:lnSpc>
                <a:spcPct val="80000"/>
              </a:lnSpc>
            </a:pPr>
            <a:r>
              <a:rPr lang="es-AR" i="1" dirty="0" smtClean="0">
                <a:latin typeface="Arial" pitchFamily="34" charset="0"/>
              </a:rPr>
              <a:t>Interfaz Multimedia de Alta Definición.</a:t>
            </a:r>
          </a:p>
          <a:p>
            <a:pPr algn="just">
              <a:lnSpc>
                <a:spcPct val="80000"/>
              </a:lnSpc>
            </a:pPr>
            <a:r>
              <a:rPr lang="es-AR" i="1" dirty="0" smtClean="0">
                <a:latin typeface="Arial" pitchFamily="34" charset="0"/>
              </a:rPr>
              <a:t>Provee una Interfaz entre cualquier fuente de audio y video digital.  </a:t>
            </a:r>
          </a:p>
          <a:p>
            <a:pPr lvl="1" algn="just">
              <a:lnSpc>
                <a:spcPct val="80000"/>
              </a:lnSpc>
              <a:buFontTx/>
              <a:buNone/>
            </a:pPr>
            <a:r>
              <a:rPr lang="es-AR" i="1" dirty="0" smtClean="0">
                <a:latin typeface="Arial" pitchFamily="34" charset="0"/>
              </a:rPr>
              <a:t>	Tablet</a:t>
            </a:r>
          </a:p>
          <a:p>
            <a:pPr lvl="2" algn="just">
              <a:lnSpc>
                <a:spcPct val="80000"/>
              </a:lnSpc>
              <a:buFontTx/>
              <a:buNone/>
            </a:pPr>
            <a:r>
              <a:rPr lang="es-AR" i="1" dirty="0" smtClean="0">
                <a:latin typeface="Arial" pitchFamily="34" charset="0"/>
              </a:rPr>
              <a:t>Reproductor </a:t>
            </a:r>
          </a:p>
          <a:p>
            <a:pPr lvl="2" algn="just">
              <a:lnSpc>
                <a:spcPct val="80000"/>
              </a:lnSpc>
              <a:buFontTx/>
              <a:buNone/>
            </a:pPr>
            <a:r>
              <a:rPr lang="es-AR" i="1" dirty="0" smtClean="0">
                <a:latin typeface="Arial" pitchFamily="34" charset="0"/>
              </a:rPr>
              <a:t>Sintonizador TDT</a:t>
            </a:r>
          </a:p>
          <a:p>
            <a:pPr algn="just">
              <a:lnSpc>
                <a:spcPct val="80000"/>
              </a:lnSpc>
            </a:pPr>
            <a:r>
              <a:rPr lang="es-AR" sz="3400" i="1" dirty="0" smtClean="0">
                <a:latin typeface="Arial" pitchFamily="34" charset="0"/>
              </a:rPr>
              <a:t>Permite video de alta resolución(1.4) (4096x2160 pixeles)</a:t>
            </a:r>
          </a:p>
          <a:p>
            <a:pPr algn="just">
              <a:lnSpc>
                <a:spcPct val="80000"/>
              </a:lnSpc>
            </a:pPr>
            <a:r>
              <a:rPr lang="es-AR" sz="3400" i="1" dirty="0" smtClean="0">
                <a:latin typeface="Arial" pitchFamily="34" charset="0"/>
              </a:rPr>
              <a:t>Permite envió y recepción de datos a través de </a:t>
            </a:r>
            <a:r>
              <a:rPr lang="es-AR" sz="3400" i="1" dirty="0" err="1" smtClean="0">
                <a:latin typeface="Arial" pitchFamily="34" charset="0"/>
              </a:rPr>
              <a:t>ethernet</a:t>
            </a:r>
            <a:r>
              <a:rPr lang="es-AR" sz="3400" i="1" dirty="0" smtClean="0">
                <a:latin typeface="Arial" pitchFamily="34" charset="0"/>
              </a:rPr>
              <a:t> en el mismo cable. </a:t>
            </a:r>
            <a:endParaRPr lang="es-AR" sz="3400" i="1" dirty="0">
              <a:latin typeface="Arial" pitchFamily="34" charset="0"/>
            </a:endParaRPr>
          </a:p>
          <a:p>
            <a:pPr lvl="2" algn="just">
              <a:lnSpc>
                <a:spcPct val="80000"/>
              </a:lnSpc>
              <a:buFontTx/>
              <a:buNone/>
            </a:pPr>
            <a:endParaRPr lang="es-AR" sz="2800" i="1" dirty="0">
              <a:latin typeface="Arial" pitchFamily="34" charset="0"/>
            </a:endParaRPr>
          </a:p>
          <a:p>
            <a:pPr lvl="2" algn="just">
              <a:lnSpc>
                <a:spcPct val="80000"/>
              </a:lnSpc>
              <a:buFontTx/>
              <a:buNone/>
            </a:pPr>
            <a:endParaRPr lang="es-ES_tradnl" i="1" dirty="0" smtClean="0">
              <a:latin typeface="Arial" pitchFamily="34" charset="0"/>
            </a:endParaRPr>
          </a:p>
        </p:txBody>
      </p:sp>
      <p:pic>
        <p:nvPicPr>
          <p:cNvPr id="409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43600" y="1124744"/>
            <a:ext cx="2743200" cy="106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700005" y="2348880"/>
            <a:ext cx="3230390" cy="1944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044536" y="4653136"/>
            <a:ext cx="2642264" cy="17524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038955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901700" y="0"/>
            <a:ext cx="7772400" cy="1143000"/>
          </a:xfrm>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a:scene3d>
              <a:camera prst="orthographicFront"/>
              <a:lightRig rig="soft" dir="t">
                <a:rot lat="0" lon="0" rev="16800000"/>
              </a:lightRig>
            </a:scene3d>
            <a:sp3d prstMaterial="softEdge">
              <a:bevelT w="38100" h="38100"/>
            </a:sp3d>
          </a:bodyPr>
          <a:lstStyle/>
          <a:p>
            <a:r>
              <a:rPr lang="es-ES" sz="4400" i="1">
                <a:solidFill>
                  <a:schemeClr val="lt1"/>
                </a:solidFill>
                <a:latin typeface="Arial" pitchFamily="34" charset="0"/>
                <a:ea typeface="+mn-ea"/>
                <a:cs typeface="Arial" pitchFamily="34" charset="0"/>
              </a:rPr>
              <a:t>Discos ópticos</a:t>
            </a:r>
          </a:p>
        </p:txBody>
      </p:sp>
      <p:sp>
        <p:nvSpPr>
          <p:cNvPr id="67587" name="Rectangle 3"/>
          <p:cNvSpPr>
            <a:spLocks noGrp="1" noChangeArrowheads="1"/>
          </p:cNvSpPr>
          <p:nvPr>
            <p:ph type="body" idx="1"/>
          </p:nvPr>
        </p:nvSpPr>
        <p:spPr>
          <a:xfrm>
            <a:off x="395288" y="1484313"/>
            <a:ext cx="8424862" cy="4752975"/>
          </a:xfrm>
          <a:solidFill>
            <a:schemeClr val="accent1">
              <a:lumMod val="75000"/>
            </a:schemeClr>
          </a:solidFill>
          <a:ln w="76200">
            <a:solidFill>
              <a:schemeClr val="accent2"/>
            </a:solidFill>
          </a:ln>
        </p:spPr>
        <p:txBody>
          <a:bodyPr vert="horz">
            <a:normAutofit/>
          </a:bodyPr>
          <a:lstStyle/>
          <a:p>
            <a:pPr algn="just">
              <a:lnSpc>
                <a:spcPct val="80000"/>
              </a:lnSpc>
            </a:pPr>
            <a:r>
              <a:rPr lang="es-ES" sz="4000" i="1">
                <a:latin typeface="Arial" pitchFamily="34" charset="0"/>
              </a:rPr>
              <a:t>Con el desarrollo del software y las maquinas más veloces, se necesitó transportar más información y en menos tiempo.</a:t>
            </a:r>
          </a:p>
          <a:p>
            <a:pPr algn="just">
              <a:lnSpc>
                <a:spcPct val="80000"/>
              </a:lnSpc>
            </a:pPr>
            <a:r>
              <a:rPr lang="es-ES" sz="4000" i="1">
                <a:latin typeface="Arial" pitchFamily="34" charset="0"/>
              </a:rPr>
              <a:t>Los discos ópticos son planos y circulares.</a:t>
            </a:r>
          </a:p>
          <a:p>
            <a:pPr algn="just">
              <a:lnSpc>
                <a:spcPct val="80000"/>
              </a:lnSpc>
            </a:pPr>
            <a:r>
              <a:rPr lang="es-ES" sz="4000" i="1">
                <a:latin typeface="Arial" pitchFamily="34" charset="0"/>
              </a:rPr>
              <a:t>Son grabados con un láser que hace surcos en una de sus caras.</a:t>
            </a:r>
          </a:p>
        </p:txBody>
      </p:sp>
      <p:sp>
        <p:nvSpPr>
          <p:cNvPr id="67588" name="AutoShape 4">
            <a:hlinkClick r:id="" action="ppaction://hlinkshowjump?jump=firstslide" highlightClick="1">
              <a:snd r:embed="rId3" name="click.wav"/>
            </a:hlinkClick>
          </p:cNvPr>
          <p:cNvSpPr>
            <a:spLocks noChangeArrowheads="1"/>
          </p:cNvSpPr>
          <p:nvPr/>
        </p:nvSpPr>
        <p:spPr bwMode="auto">
          <a:xfrm>
            <a:off x="3851275" y="6453188"/>
            <a:ext cx="431800" cy="360362"/>
          </a:xfrm>
          <a:prstGeom prst="actionButtonHome">
            <a:avLst/>
          </a:prstGeom>
          <a:solidFill>
            <a:srgbClr val="CCFFCC"/>
          </a:solidFill>
          <a:ln w="50800">
            <a:noFill/>
            <a:miter lim="800000"/>
            <a:headEnd/>
            <a:tailEnd/>
          </a:ln>
          <a:effectLst/>
        </p:spPr>
        <p:txBody>
          <a:bodyPr wrap="none" anchor="ctr"/>
          <a:lstStyle/>
          <a:p>
            <a:endParaRPr lang="es-AR"/>
          </a:p>
        </p:txBody>
      </p:sp>
      <p:sp>
        <p:nvSpPr>
          <p:cNvPr id="67589" name="AutoShape 5">
            <a:hlinkClick r:id="rId4" action="ppaction://hlinksldjump" highlightClick="1">
              <a:snd r:embed="rId3" name="click.wav"/>
            </a:hlinkClick>
          </p:cNvPr>
          <p:cNvSpPr>
            <a:spLocks noChangeArrowheads="1"/>
          </p:cNvSpPr>
          <p:nvPr/>
        </p:nvSpPr>
        <p:spPr bwMode="auto">
          <a:xfrm>
            <a:off x="4356100" y="6453188"/>
            <a:ext cx="431800" cy="360362"/>
          </a:xfrm>
          <a:prstGeom prst="actionButtonEnd">
            <a:avLst/>
          </a:prstGeom>
          <a:solidFill>
            <a:srgbClr val="CCFFCC"/>
          </a:solidFill>
          <a:ln w="50800">
            <a:noFill/>
            <a:miter lim="800000"/>
            <a:headEnd/>
            <a:tailEnd/>
          </a:ln>
          <a:effectLst/>
        </p:spPr>
        <p:txBody>
          <a:bodyPr wrap="none" anchor="ctr"/>
          <a:lstStyle/>
          <a:p>
            <a:endParaRPr lang="es-AR"/>
          </a:p>
        </p:txBody>
      </p:sp>
    </p:spTree>
    <p:extLst>
      <p:ext uri="{BB962C8B-B14F-4D97-AF65-F5344CB8AC3E}">
        <p14:creationId xmlns="" xmlns:p14="http://schemas.microsoft.com/office/powerpoint/2010/main" val="1608863101"/>
      </p:ext>
    </p:extLst>
  </p:cSld>
  <p:clrMapOvr>
    <a:masterClrMapping/>
  </p:clrMapOvr>
  <p:transition spd="med" advClick="0" advTm="16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fade">
                                      <p:cBhvr>
                                        <p:cTn id="7" dur="2000"/>
                                        <p:tgtEl>
                                          <p:spTgt spid="67587">
                                            <p:txEl>
                                              <p:pRg st="0" end="0"/>
                                            </p:txEl>
                                          </p:spTgt>
                                        </p:tgtEl>
                                      </p:cBhvr>
                                    </p:animEffect>
                                    <p:anim calcmode="lin" valueType="num">
                                      <p:cBhvr>
                                        <p:cTn id="8" dur="2000" fill="hold"/>
                                        <p:tgtEl>
                                          <p:spTgt spid="67587">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6758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1500"/>
                                  </p:stCondLst>
                                  <p:childTnLst>
                                    <p:set>
                                      <p:cBhvr>
                                        <p:cTn id="12" dur="1" fill="hold">
                                          <p:stCondLst>
                                            <p:cond delay="0"/>
                                          </p:stCondLst>
                                        </p:cTn>
                                        <p:tgtEl>
                                          <p:spTgt spid="67587">
                                            <p:txEl>
                                              <p:pRg st="1" end="1"/>
                                            </p:txEl>
                                          </p:spTgt>
                                        </p:tgtEl>
                                        <p:attrNameLst>
                                          <p:attrName>style.visibility</p:attrName>
                                        </p:attrNameLst>
                                      </p:cBhvr>
                                      <p:to>
                                        <p:strVal val="visible"/>
                                      </p:to>
                                    </p:set>
                                    <p:animEffect transition="in" filter="fade">
                                      <p:cBhvr>
                                        <p:cTn id="13" dur="1000"/>
                                        <p:tgtEl>
                                          <p:spTgt spid="67587">
                                            <p:txEl>
                                              <p:pRg st="1" end="1"/>
                                            </p:txEl>
                                          </p:spTgt>
                                        </p:tgtEl>
                                      </p:cBhvr>
                                    </p:animEffect>
                                    <p:anim calcmode="lin" valueType="num">
                                      <p:cBhvr>
                                        <p:cTn id="14" dur="1000" fill="hold"/>
                                        <p:tgtEl>
                                          <p:spTgt spid="67587">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758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4500"/>
                            </p:stCondLst>
                            <p:childTnLst>
                              <p:par>
                                <p:cTn id="17" presetID="42" presetClass="entr" presetSubtype="0" fill="hold" nodeType="afterEffect">
                                  <p:stCondLst>
                                    <p:cond delay="0"/>
                                  </p:stCondLst>
                                  <p:childTnLst>
                                    <p:set>
                                      <p:cBhvr>
                                        <p:cTn id="18" dur="1" fill="hold">
                                          <p:stCondLst>
                                            <p:cond delay="0"/>
                                          </p:stCondLst>
                                        </p:cTn>
                                        <p:tgtEl>
                                          <p:spTgt spid="67587">
                                            <p:txEl>
                                              <p:pRg st="2" end="2"/>
                                            </p:txEl>
                                          </p:spTgt>
                                        </p:tgtEl>
                                        <p:attrNameLst>
                                          <p:attrName>style.visibility</p:attrName>
                                        </p:attrNameLst>
                                      </p:cBhvr>
                                      <p:to>
                                        <p:strVal val="visible"/>
                                      </p:to>
                                    </p:set>
                                    <p:animEffect transition="in" filter="fade">
                                      <p:cBhvr>
                                        <p:cTn id="19" dur="1000"/>
                                        <p:tgtEl>
                                          <p:spTgt spid="67587">
                                            <p:txEl>
                                              <p:pRg st="2" end="2"/>
                                            </p:txEl>
                                          </p:spTgt>
                                        </p:tgtEl>
                                      </p:cBhvr>
                                    </p:animEffect>
                                    <p:anim calcmode="lin" valueType="num">
                                      <p:cBhvr>
                                        <p:cTn id="20" dur="1000" fill="hold"/>
                                        <p:tgtEl>
                                          <p:spTgt spid="6758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758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259632" y="188640"/>
            <a:ext cx="6696744" cy="836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a:scene3d>
              <a:camera prst="orthographicFront"/>
              <a:lightRig rig="soft" dir="t">
                <a:rot lat="0" lon="0" rev="16800000"/>
              </a:lightRig>
            </a:scene3d>
            <a:sp3d prstMaterial="softEdge">
              <a:bevelT w="38100" h="38100"/>
            </a:sp3d>
          </a:bodyPr>
          <a:lstStyle/>
          <a:p>
            <a:pPr algn="ctr">
              <a:spcBef>
                <a:spcPct val="0"/>
              </a:spcBef>
            </a:pPr>
            <a:r>
              <a:rPr lang="es-ES_tradnl" sz="4400" b="1" i="1" dirty="0" smtClean="0">
                <a:ln w="6350">
                  <a:noFill/>
                </a:ln>
                <a:effectLst>
                  <a:outerShdw blurRad="114300" dist="101600" dir="2700000" algn="tl" rotWithShape="0">
                    <a:srgbClr val="000000">
                      <a:alpha val="40000"/>
                    </a:srgbClr>
                  </a:outerShdw>
                </a:effectLst>
                <a:latin typeface="Arial" pitchFamily="34" charset="0"/>
                <a:cs typeface="Arial" pitchFamily="34" charset="0"/>
              </a:rPr>
              <a:t>CD/DVD </a:t>
            </a:r>
            <a:r>
              <a:rPr lang="es-ES_tradnl" sz="4400" b="1" i="1" dirty="0">
                <a:ln w="6350">
                  <a:noFill/>
                </a:ln>
                <a:effectLst>
                  <a:outerShdw blurRad="114300" dist="101600" dir="2700000" algn="tl" rotWithShape="0">
                    <a:srgbClr val="000000">
                      <a:alpha val="40000"/>
                    </a:srgbClr>
                  </a:outerShdw>
                </a:effectLst>
                <a:latin typeface="Arial" pitchFamily="34" charset="0"/>
                <a:cs typeface="Arial" pitchFamily="34" charset="0"/>
              </a:rPr>
              <a:t>ROM</a:t>
            </a:r>
            <a:endParaRPr lang="es-AR" sz="4400" b="1" i="1" dirty="0">
              <a:ln w="6350">
                <a:noFill/>
              </a:ln>
              <a:effectLst>
                <a:outerShdw blurRad="114300" dist="101600" dir="2700000" algn="tl" rotWithShape="0">
                  <a:srgbClr val="000000">
                    <a:alpha val="40000"/>
                  </a:srgbClr>
                </a:outerShdw>
              </a:effectLst>
              <a:latin typeface="Arial" pitchFamily="34" charset="0"/>
              <a:cs typeface="Arial" pitchFamily="34" charset="0"/>
            </a:endParaRPr>
          </a:p>
        </p:txBody>
      </p:sp>
      <p:pic>
        <p:nvPicPr>
          <p:cNvPr id="1027" name="Picture 3"/>
          <p:cNvPicPr>
            <a:picLocks noChangeAspect="1" noChangeArrowheads="1"/>
          </p:cNvPicPr>
          <p:nvPr/>
        </p:nvPicPr>
        <p:blipFill>
          <a:blip r:embed="rId3" cstate="print"/>
          <a:srcRect/>
          <a:stretch>
            <a:fillRect/>
          </a:stretch>
        </p:blipFill>
        <p:spPr bwMode="auto">
          <a:xfrm>
            <a:off x="355550" y="4073053"/>
            <a:ext cx="3384377" cy="2081386"/>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549234" y="1417984"/>
            <a:ext cx="3158670" cy="2088232"/>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5514354" y="1417984"/>
            <a:ext cx="2810894" cy="1685925"/>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4810273" y="3695886"/>
            <a:ext cx="3707038" cy="2487699"/>
          </a:xfrm>
          <a:prstGeom prst="rect">
            <a:avLst/>
          </a:prstGeom>
          <a:noFill/>
          <a:ln w="9525">
            <a:noFill/>
            <a:miter lim="800000"/>
            <a:headEnd/>
            <a:tailEnd/>
          </a:ln>
        </p:spPr>
      </p:pic>
      <p:sp>
        <p:nvSpPr>
          <p:cNvPr id="7" name="6 Marcador de número de diapositiva"/>
          <p:cNvSpPr>
            <a:spLocks noGrp="1"/>
          </p:cNvSpPr>
          <p:nvPr>
            <p:ph type="sldNum" sz="quarter" idx="12"/>
          </p:nvPr>
        </p:nvSpPr>
        <p:spPr/>
        <p:txBody>
          <a:bodyPr/>
          <a:lstStyle/>
          <a:p>
            <a:fld id="{0C0A206E-FD98-4925-99A6-E39F18AC1176}" type="slidenum">
              <a:rPr lang="es-AR" smtClean="0"/>
              <a:pPr/>
              <a:t>13</a:t>
            </a:fld>
            <a:endParaRPr lang="es-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901700" y="0"/>
            <a:ext cx="7772400" cy="1143000"/>
          </a:xfrm>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a:scene3d>
              <a:camera prst="orthographicFront"/>
              <a:lightRig rig="soft" dir="t">
                <a:rot lat="0" lon="0" rev="16800000"/>
              </a:lightRig>
            </a:scene3d>
            <a:sp3d prstMaterial="softEdge">
              <a:bevelT w="38100" h="38100"/>
            </a:sp3d>
          </a:bodyPr>
          <a:lstStyle/>
          <a:p>
            <a:r>
              <a:rPr lang="es-ES" sz="4400" i="1">
                <a:solidFill>
                  <a:schemeClr val="lt1"/>
                </a:solidFill>
                <a:latin typeface="Arial" pitchFamily="34" charset="0"/>
                <a:ea typeface="+mn-ea"/>
                <a:cs typeface="Arial" pitchFamily="34" charset="0"/>
              </a:rPr>
              <a:t>Discos ópticos: CD</a:t>
            </a:r>
          </a:p>
        </p:txBody>
      </p:sp>
      <p:sp>
        <p:nvSpPr>
          <p:cNvPr id="69635" name="Rectangle 3"/>
          <p:cNvSpPr>
            <a:spLocks noGrp="1" noChangeArrowheads="1"/>
          </p:cNvSpPr>
          <p:nvPr>
            <p:ph type="body" idx="1"/>
          </p:nvPr>
        </p:nvSpPr>
        <p:spPr>
          <a:xfrm>
            <a:off x="250825" y="1196752"/>
            <a:ext cx="8713788" cy="2737073"/>
          </a:xfrm>
          <a:solidFill>
            <a:schemeClr val="accent1">
              <a:lumMod val="75000"/>
            </a:schemeClr>
          </a:solidFill>
          <a:ln w="76200">
            <a:solidFill>
              <a:schemeClr val="accent2"/>
            </a:solidFill>
          </a:ln>
        </p:spPr>
        <p:txBody>
          <a:bodyPr vert="horz">
            <a:normAutofit/>
          </a:bodyPr>
          <a:lstStyle/>
          <a:p>
            <a:pPr algn="just">
              <a:lnSpc>
                <a:spcPct val="80000"/>
              </a:lnSpc>
            </a:pPr>
            <a:r>
              <a:rPr lang="es-ES" sz="3200" i="1" dirty="0">
                <a:latin typeface="Arial" pitchFamily="34" charset="0"/>
              </a:rPr>
              <a:t>Los </a:t>
            </a:r>
            <a:r>
              <a:rPr lang="es-ES" sz="3200" i="1" dirty="0" err="1">
                <a:latin typeface="Arial" pitchFamily="34" charset="0"/>
              </a:rPr>
              <a:t>CDs</a:t>
            </a:r>
            <a:r>
              <a:rPr lang="es-ES" sz="3200" i="1" dirty="0">
                <a:latin typeface="Arial" pitchFamily="34" charset="0"/>
              </a:rPr>
              <a:t> fueron creados por Sony en 1979.</a:t>
            </a:r>
          </a:p>
          <a:p>
            <a:pPr algn="just">
              <a:lnSpc>
                <a:spcPct val="80000"/>
              </a:lnSpc>
            </a:pPr>
            <a:r>
              <a:rPr lang="es-ES" sz="3200" i="1" dirty="0">
                <a:latin typeface="Arial" pitchFamily="34" charset="0"/>
              </a:rPr>
              <a:t>Al comienzo no eran regrabables (de solo lectura)</a:t>
            </a:r>
          </a:p>
          <a:p>
            <a:pPr algn="just">
              <a:lnSpc>
                <a:spcPct val="80000"/>
              </a:lnSpc>
            </a:pPr>
            <a:r>
              <a:rPr lang="es-ES" sz="3200" i="1" dirty="0">
                <a:latin typeface="Arial" pitchFamily="34" charset="0"/>
              </a:rPr>
              <a:t>Su capacidad de almacenamiento es de 700 Mb y de 80 min. para los CD de audio.</a:t>
            </a:r>
          </a:p>
          <a:p>
            <a:pPr algn="just">
              <a:lnSpc>
                <a:spcPct val="80000"/>
              </a:lnSpc>
            </a:pPr>
            <a:r>
              <a:rPr lang="es-ES" sz="3200" i="1" dirty="0">
                <a:latin typeface="Arial" pitchFamily="34" charset="0"/>
              </a:rPr>
              <a:t>Diámetro de 12 cm y espesor de 1,2 </a:t>
            </a:r>
            <a:r>
              <a:rPr lang="es-ES" sz="3200" i="1" dirty="0" err="1">
                <a:latin typeface="Arial" pitchFamily="34" charset="0"/>
              </a:rPr>
              <a:t>mm</a:t>
            </a:r>
            <a:r>
              <a:rPr lang="es-ES" sz="3200" i="1" dirty="0" err="1" smtClean="0">
                <a:latin typeface="Arial" pitchFamily="34" charset="0"/>
              </a:rPr>
              <a:t>.</a:t>
            </a:r>
            <a:endParaRPr lang="es-ES" sz="3200" i="1" dirty="0">
              <a:latin typeface="Arial" pitchFamily="34" charset="0"/>
            </a:endParaRPr>
          </a:p>
        </p:txBody>
      </p:sp>
      <p:pic>
        <p:nvPicPr>
          <p:cNvPr id="7" name="Picture 4"/>
          <p:cNvPicPr>
            <a:picLocks noChangeAspect="1" noChangeArrowheads="1"/>
          </p:cNvPicPr>
          <p:nvPr/>
        </p:nvPicPr>
        <p:blipFill>
          <a:blip r:embed="rId3" cstate="print"/>
          <a:srcRect/>
          <a:stretch>
            <a:fillRect/>
          </a:stretch>
        </p:blipFill>
        <p:spPr bwMode="auto">
          <a:xfrm>
            <a:off x="250825" y="4149725"/>
            <a:ext cx="8713788" cy="2483644"/>
          </a:xfrm>
          <a:prstGeom prst="rect">
            <a:avLst/>
          </a:prstGeom>
          <a:noFill/>
        </p:spPr>
      </p:pic>
      <p:sp>
        <p:nvSpPr>
          <p:cNvPr id="69637" name="AutoShape 5">
            <a:hlinkClick r:id="" action="ppaction://hlinkshowjump?jump=firstslide" highlightClick="1">
              <a:snd r:embed="rId4" name="click.wav"/>
            </a:hlinkClick>
          </p:cNvPr>
          <p:cNvSpPr>
            <a:spLocks noChangeArrowheads="1"/>
          </p:cNvSpPr>
          <p:nvPr/>
        </p:nvSpPr>
        <p:spPr bwMode="auto">
          <a:xfrm>
            <a:off x="3851275" y="6453188"/>
            <a:ext cx="431800" cy="360362"/>
          </a:xfrm>
          <a:prstGeom prst="actionButtonHome">
            <a:avLst/>
          </a:prstGeom>
          <a:solidFill>
            <a:srgbClr val="CCFFCC"/>
          </a:solidFill>
          <a:ln w="50800">
            <a:noFill/>
            <a:miter lim="800000"/>
            <a:headEnd/>
            <a:tailEnd/>
          </a:ln>
          <a:effectLst/>
        </p:spPr>
        <p:txBody>
          <a:bodyPr wrap="none" anchor="ctr"/>
          <a:lstStyle/>
          <a:p>
            <a:endParaRPr lang="es-AR"/>
          </a:p>
        </p:txBody>
      </p:sp>
      <p:sp>
        <p:nvSpPr>
          <p:cNvPr id="69638" name="AutoShape 6">
            <a:hlinkClick r:id="rId5" action="ppaction://hlinksldjump" highlightClick="1">
              <a:snd r:embed="rId4" name="click.wav"/>
            </a:hlinkClick>
          </p:cNvPr>
          <p:cNvSpPr>
            <a:spLocks noChangeArrowheads="1"/>
          </p:cNvSpPr>
          <p:nvPr/>
        </p:nvSpPr>
        <p:spPr bwMode="auto">
          <a:xfrm>
            <a:off x="4356100" y="6453188"/>
            <a:ext cx="431800" cy="360362"/>
          </a:xfrm>
          <a:prstGeom prst="actionButtonEnd">
            <a:avLst/>
          </a:prstGeom>
          <a:solidFill>
            <a:srgbClr val="CCFFCC"/>
          </a:solidFill>
          <a:ln w="50800">
            <a:noFill/>
            <a:miter lim="800000"/>
            <a:headEnd/>
            <a:tailEnd/>
          </a:ln>
          <a:effectLst/>
        </p:spPr>
        <p:txBody>
          <a:bodyPr wrap="none" anchor="ctr"/>
          <a:lstStyle/>
          <a:p>
            <a:endParaRPr lang="es-AR"/>
          </a:p>
        </p:txBody>
      </p:sp>
    </p:spTree>
    <p:extLst>
      <p:ext uri="{BB962C8B-B14F-4D97-AF65-F5344CB8AC3E}">
        <p14:creationId xmlns="" xmlns:p14="http://schemas.microsoft.com/office/powerpoint/2010/main" val="2645118511"/>
      </p:ext>
    </p:extLst>
  </p:cSld>
  <p:clrMapOvr>
    <a:masterClrMapping/>
  </p:clrMapOvr>
  <p:transition spd="slow" advClick="0" advTm="15000">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50" presetClass="entr" presetSubtype="0" decel="100000" fill="hold" nodeType="after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 calcmode="lin" valueType="num">
                                      <p:cBhvr>
                                        <p:cTn id="7" dur="1000" fill="hold"/>
                                        <p:tgtEl>
                                          <p:spTgt spid="6963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6963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9635">
                                            <p:txEl>
                                              <p:pRg st="0" end="0"/>
                                            </p:txEl>
                                          </p:spTgt>
                                        </p:tgtEl>
                                      </p:cBhvr>
                                    </p:animEffect>
                                  </p:childTnLst>
                                </p:cTn>
                              </p:par>
                            </p:childTnLst>
                          </p:cTn>
                        </p:par>
                        <p:par>
                          <p:cTn id="10" fill="hold">
                            <p:stCondLst>
                              <p:cond delay="2000"/>
                            </p:stCondLst>
                            <p:childTnLst>
                              <p:par>
                                <p:cTn id="11" presetID="50" presetClass="entr" presetSubtype="0" decel="100000" fill="hold" nodeType="afterEffect">
                                  <p:stCondLst>
                                    <p:cond delay="0"/>
                                  </p:stCondLst>
                                  <p:childTnLst>
                                    <p:set>
                                      <p:cBhvr>
                                        <p:cTn id="12" dur="1" fill="hold">
                                          <p:stCondLst>
                                            <p:cond delay="0"/>
                                          </p:stCondLst>
                                        </p:cTn>
                                        <p:tgtEl>
                                          <p:spTgt spid="69635">
                                            <p:txEl>
                                              <p:pRg st="1" end="1"/>
                                            </p:txEl>
                                          </p:spTgt>
                                        </p:tgtEl>
                                        <p:attrNameLst>
                                          <p:attrName>style.visibility</p:attrName>
                                        </p:attrNameLst>
                                      </p:cBhvr>
                                      <p:to>
                                        <p:strVal val="visible"/>
                                      </p:to>
                                    </p:set>
                                    <p:anim calcmode="lin" valueType="num">
                                      <p:cBhvr>
                                        <p:cTn id="13" dur="1000" fill="hold"/>
                                        <p:tgtEl>
                                          <p:spTgt spid="69635">
                                            <p:txEl>
                                              <p:pRg st="1" end="1"/>
                                            </p:txEl>
                                          </p:spTgt>
                                        </p:tgtEl>
                                        <p:attrNameLst>
                                          <p:attrName>ppt_w</p:attrName>
                                        </p:attrNameLst>
                                      </p:cBhvr>
                                      <p:tavLst>
                                        <p:tav tm="0">
                                          <p:val>
                                            <p:strVal val="#ppt_w+.3"/>
                                          </p:val>
                                        </p:tav>
                                        <p:tav tm="100000">
                                          <p:val>
                                            <p:strVal val="#ppt_w"/>
                                          </p:val>
                                        </p:tav>
                                      </p:tavLst>
                                    </p:anim>
                                    <p:anim calcmode="lin" valueType="num">
                                      <p:cBhvr>
                                        <p:cTn id="14" dur="1000" fill="hold"/>
                                        <p:tgtEl>
                                          <p:spTgt spid="69635">
                                            <p:txEl>
                                              <p:pRg st="1" end="1"/>
                                            </p:txEl>
                                          </p:spTgt>
                                        </p:tgtEl>
                                        <p:attrNameLst>
                                          <p:attrName>ppt_h</p:attrName>
                                        </p:attrNameLst>
                                      </p:cBhvr>
                                      <p:tavLst>
                                        <p:tav tm="0">
                                          <p:val>
                                            <p:strVal val="#ppt_h"/>
                                          </p:val>
                                        </p:tav>
                                        <p:tav tm="100000">
                                          <p:val>
                                            <p:strVal val="#ppt_h"/>
                                          </p:val>
                                        </p:tav>
                                      </p:tavLst>
                                    </p:anim>
                                    <p:animEffect transition="in" filter="fade">
                                      <p:cBhvr>
                                        <p:cTn id="15" dur="1000"/>
                                        <p:tgtEl>
                                          <p:spTgt spid="69635">
                                            <p:txEl>
                                              <p:pRg st="1" end="1"/>
                                            </p:txEl>
                                          </p:spTgt>
                                        </p:tgtEl>
                                      </p:cBhvr>
                                    </p:animEffect>
                                  </p:childTnLst>
                                </p:cTn>
                              </p:par>
                            </p:childTnLst>
                          </p:cTn>
                        </p:par>
                        <p:par>
                          <p:cTn id="16" fill="hold">
                            <p:stCondLst>
                              <p:cond delay="3000"/>
                            </p:stCondLst>
                            <p:childTnLst>
                              <p:par>
                                <p:cTn id="17" presetID="50" presetClass="entr" presetSubtype="0" decel="100000" fill="hold" nodeType="afterEffect">
                                  <p:stCondLst>
                                    <p:cond delay="0"/>
                                  </p:stCondLst>
                                  <p:childTnLst>
                                    <p:set>
                                      <p:cBhvr>
                                        <p:cTn id="18" dur="1" fill="hold">
                                          <p:stCondLst>
                                            <p:cond delay="0"/>
                                          </p:stCondLst>
                                        </p:cTn>
                                        <p:tgtEl>
                                          <p:spTgt spid="69635">
                                            <p:txEl>
                                              <p:pRg st="2" end="2"/>
                                            </p:txEl>
                                          </p:spTgt>
                                        </p:tgtEl>
                                        <p:attrNameLst>
                                          <p:attrName>style.visibility</p:attrName>
                                        </p:attrNameLst>
                                      </p:cBhvr>
                                      <p:to>
                                        <p:strVal val="visible"/>
                                      </p:to>
                                    </p:set>
                                    <p:anim calcmode="lin" valueType="num">
                                      <p:cBhvr>
                                        <p:cTn id="19" dur="2000" fill="hold"/>
                                        <p:tgtEl>
                                          <p:spTgt spid="69635">
                                            <p:txEl>
                                              <p:pRg st="2" end="2"/>
                                            </p:txEl>
                                          </p:spTgt>
                                        </p:tgtEl>
                                        <p:attrNameLst>
                                          <p:attrName>ppt_w</p:attrName>
                                        </p:attrNameLst>
                                      </p:cBhvr>
                                      <p:tavLst>
                                        <p:tav tm="0">
                                          <p:val>
                                            <p:strVal val="#ppt_w+.3"/>
                                          </p:val>
                                        </p:tav>
                                        <p:tav tm="100000">
                                          <p:val>
                                            <p:strVal val="#ppt_w"/>
                                          </p:val>
                                        </p:tav>
                                      </p:tavLst>
                                    </p:anim>
                                    <p:anim calcmode="lin" valueType="num">
                                      <p:cBhvr>
                                        <p:cTn id="20" dur="2000" fill="hold"/>
                                        <p:tgtEl>
                                          <p:spTgt spid="69635">
                                            <p:txEl>
                                              <p:pRg st="2" end="2"/>
                                            </p:txEl>
                                          </p:spTgt>
                                        </p:tgtEl>
                                        <p:attrNameLst>
                                          <p:attrName>ppt_h</p:attrName>
                                        </p:attrNameLst>
                                      </p:cBhvr>
                                      <p:tavLst>
                                        <p:tav tm="0">
                                          <p:val>
                                            <p:strVal val="#ppt_h"/>
                                          </p:val>
                                        </p:tav>
                                        <p:tav tm="100000">
                                          <p:val>
                                            <p:strVal val="#ppt_h"/>
                                          </p:val>
                                        </p:tav>
                                      </p:tavLst>
                                    </p:anim>
                                    <p:animEffect transition="in" filter="fade">
                                      <p:cBhvr>
                                        <p:cTn id="21" dur="2000"/>
                                        <p:tgtEl>
                                          <p:spTgt spid="69635">
                                            <p:txEl>
                                              <p:pRg st="2" end="2"/>
                                            </p:txEl>
                                          </p:spTgt>
                                        </p:tgtEl>
                                      </p:cBhvr>
                                    </p:animEffect>
                                  </p:childTnLst>
                                </p:cTn>
                              </p:par>
                            </p:childTnLst>
                          </p:cTn>
                        </p:par>
                        <p:par>
                          <p:cTn id="22" fill="hold">
                            <p:stCondLst>
                              <p:cond delay="5000"/>
                            </p:stCondLst>
                            <p:childTnLst>
                              <p:par>
                                <p:cTn id="23" presetID="50" presetClass="entr" presetSubtype="0" decel="100000" fill="hold" nodeType="afterEffect">
                                  <p:stCondLst>
                                    <p:cond delay="0"/>
                                  </p:stCondLst>
                                  <p:childTnLst>
                                    <p:set>
                                      <p:cBhvr>
                                        <p:cTn id="24" dur="1" fill="hold">
                                          <p:stCondLst>
                                            <p:cond delay="0"/>
                                          </p:stCondLst>
                                        </p:cTn>
                                        <p:tgtEl>
                                          <p:spTgt spid="69635">
                                            <p:txEl>
                                              <p:pRg st="3" end="3"/>
                                            </p:txEl>
                                          </p:spTgt>
                                        </p:tgtEl>
                                        <p:attrNameLst>
                                          <p:attrName>style.visibility</p:attrName>
                                        </p:attrNameLst>
                                      </p:cBhvr>
                                      <p:to>
                                        <p:strVal val="visible"/>
                                      </p:to>
                                    </p:set>
                                    <p:anim calcmode="lin" valueType="num">
                                      <p:cBhvr>
                                        <p:cTn id="25" dur="2000" fill="hold"/>
                                        <p:tgtEl>
                                          <p:spTgt spid="69635">
                                            <p:txEl>
                                              <p:pRg st="3" end="3"/>
                                            </p:txEl>
                                          </p:spTgt>
                                        </p:tgtEl>
                                        <p:attrNameLst>
                                          <p:attrName>ppt_w</p:attrName>
                                        </p:attrNameLst>
                                      </p:cBhvr>
                                      <p:tavLst>
                                        <p:tav tm="0">
                                          <p:val>
                                            <p:strVal val="#ppt_w+.3"/>
                                          </p:val>
                                        </p:tav>
                                        <p:tav tm="100000">
                                          <p:val>
                                            <p:strVal val="#ppt_w"/>
                                          </p:val>
                                        </p:tav>
                                      </p:tavLst>
                                    </p:anim>
                                    <p:anim calcmode="lin" valueType="num">
                                      <p:cBhvr>
                                        <p:cTn id="26" dur="2000" fill="hold"/>
                                        <p:tgtEl>
                                          <p:spTgt spid="69635">
                                            <p:txEl>
                                              <p:pRg st="3" end="3"/>
                                            </p:txEl>
                                          </p:spTgt>
                                        </p:tgtEl>
                                        <p:attrNameLst>
                                          <p:attrName>ppt_h</p:attrName>
                                        </p:attrNameLst>
                                      </p:cBhvr>
                                      <p:tavLst>
                                        <p:tav tm="0">
                                          <p:val>
                                            <p:strVal val="#ppt_h"/>
                                          </p:val>
                                        </p:tav>
                                        <p:tav tm="100000">
                                          <p:val>
                                            <p:strVal val="#ppt_h"/>
                                          </p:val>
                                        </p:tav>
                                      </p:tavLst>
                                    </p:anim>
                                    <p:animEffect transition="in" filter="fade">
                                      <p:cBhvr>
                                        <p:cTn id="27" dur="2000"/>
                                        <p:tgtEl>
                                          <p:spTgt spid="696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900113" y="0"/>
            <a:ext cx="7772400" cy="1143000"/>
          </a:xfrm>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a:scene3d>
              <a:camera prst="orthographicFront"/>
              <a:lightRig rig="soft" dir="t">
                <a:rot lat="0" lon="0" rev="16800000"/>
              </a:lightRig>
            </a:scene3d>
            <a:sp3d prstMaterial="softEdge">
              <a:bevelT w="38100" h="38100"/>
            </a:sp3d>
          </a:bodyPr>
          <a:lstStyle/>
          <a:p>
            <a:r>
              <a:rPr lang="es-ES" sz="4400" i="1" dirty="0">
                <a:solidFill>
                  <a:schemeClr val="lt1"/>
                </a:solidFill>
                <a:latin typeface="Arial" pitchFamily="34" charset="0"/>
                <a:ea typeface="+mn-ea"/>
                <a:cs typeface="Arial" pitchFamily="34" charset="0"/>
              </a:rPr>
              <a:t>DVD y BLU-RAY</a:t>
            </a:r>
          </a:p>
        </p:txBody>
      </p:sp>
      <p:sp>
        <p:nvSpPr>
          <p:cNvPr id="71683" name="Rectangle 3"/>
          <p:cNvSpPr>
            <a:spLocks noGrp="1" noChangeArrowheads="1"/>
          </p:cNvSpPr>
          <p:nvPr>
            <p:ph type="body" sz="half" idx="2"/>
          </p:nvPr>
        </p:nvSpPr>
        <p:spPr>
          <a:xfrm>
            <a:off x="3492500" y="1196975"/>
            <a:ext cx="5471988" cy="5472113"/>
          </a:xfrm>
          <a:solidFill>
            <a:schemeClr val="accent1">
              <a:lumMod val="75000"/>
            </a:schemeClr>
          </a:solidFill>
          <a:ln w="76200">
            <a:solidFill>
              <a:schemeClr val="accent2"/>
            </a:solidFill>
          </a:ln>
        </p:spPr>
        <p:txBody>
          <a:bodyPr vert="horz">
            <a:normAutofit/>
          </a:bodyPr>
          <a:lstStyle/>
          <a:p>
            <a:pPr algn="just">
              <a:lnSpc>
                <a:spcPct val="80000"/>
              </a:lnSpc>
            </a:pPr>
            <a:r>
              <a:rPr lang="es-ES" i="1">
                <a:latin typeface="Arial" pitchFamily="34" charset="0"/>
              </a:rPr>
              <a:t>Los DVD (digital versatile disc) almacenan 4,7 Gb.</a:t>
            </a:r>
          </a:p>
          <a:p>
            <a:pPr algn="just">
              <a:lnSpc>
                <a:spcPct val="80000"/>
              </a:lnSpc>
            </a:pPr>
            <a:r>
              <a:rPr lang="es-ES" i="1">
                <a:latin typeface="Arial" pitchFamily="34" charset="0"/>
              </a:rPr>
              <a:t>Se utilizan para grabar películas en alta definición.</a:t>
            </a:r>
          </a:p>
          <a:p>
            <a:pPr algn="just">
              <a:lnSpc>
                <a:spcPct val="80000"/>
              </a:lnSpc>
            </a:pPr>
            <a:r>
              <a:rPr lang="es-ES" i="1">
                <a:latin typeface="Arial" pitchFamily="34" charset="0"/>
              </a:rPr>
              <a:t>Los VMD (versatile multilayer disc) almacenan el doble que los DVD comunes porque cuentan con varias capas.</a:t>
            </a:r>
          </a:p>
          <a:p>
            <a:pPr algn="just">
              <a:lnSpc>
                <a:spcPct val="80000"/>
              </a:lnSpc>
            </a:pPr>
            <a:r>
              <a:rPr lang="es-ES" i="1">
                <a:latin typeface="Arial" pitchFamily="34" charset="0"/>
              </a:rPr>
              <a:t>Blue Ray disc son los que tienen mayor capacidad, con 25 Gb por capa.</a:t>
            </a:r>
          </a:p>
          <a:p>
            <a:pPr algn="just">
              <a:lnSpc>
                <a:spcPct val="80000"/>
              </a:lnSpc>
            </a:pPr>
            <a:r>
              <a:rPr lang="es-ES" i="1">
                <a:latin typeface="Arial" pitchFamily="34" charset="0"/>
              </a:rPr>
              <a:t>Para lograrlo se utilizan lásers cada vez más finos.</a:t>
            </a:r>
          </a:p>
        </p:txBody>
      </p:sp>
      <p:pic>
        <p:nvPicPr>
          <p:cNvPr id="71684" name="Picture 4" descr="cd"/>
          <p:cNvPicPr>
            <a:picLocks noChangeAspect="1" noChangeArrowheads="1"/>
          </p:cNvPicPr>
          <p:nvPr/>
        </p:nvPicPr>
        <p:blipFill>
          <a:blip r:embed="rId3" cstate="print"/>
          <a:srcRect/>
          <a:stretch>
            <a:fillRect/>
          </a:stretch>
        </p:blipFill>
        <p:spPr bwMode="auto">
          <a:xfrm>
            <a:off x="323850" y="1382713"/>
            <a:ext cx="3024188" cy="2551112"/>
          </a:xfrm>
          <a:prstGeom prst="rect">
            <a:avLst/>
          </a:prstGeom>
          <a:noFill/>
          <a:ln w="38100">
            <a:solidFill>
              <a:srgbClr val="008000"/>
            </a:solidFill>
            <a:miter lim="800000"/>
            <a:headEnd/>
            <a:tailEnd/>
          </a:ln>
        </p:spPr>
      </p:pic>
      <p:pic>
        <p:nvPicPr>
          <p:cNvPr id="71685" name="Picture 5" descr="blu ray disc"/>
          <p:cNvPicPr>
            <a:picLocks noChangeAspect="1" noChangeArrowheads="1"/>
          </p:cNvPicPr>
          <p:nvPr/>
        </p:nvPicPr>
        <p:blipFill>
          <a:blip r:embed="rId4" cstate="print"/>
          <a:srcRect/>
          <a:stretch>
            <a:fillRect/>
          </a:stretch>
        </p:blipFill>
        <p:spPr bwMode="auto">
          <a:xfrm>
            <a:off x="323850" y="4076700"/>
            <a:ext cx="3024188" cy="2282825"/>
          </a:xfrm>
          <a:prstGeom prst="rect">
            <a:avLst/>
          </a:prstGeom>
          <a:noFill/>
          <a:ln w="38100">
            <a:solidFill>
              <a:srgbClr val="008000"/>
            </a:solidFill>
            <a:miter lim="800000"/>
            <a:headEnd/>
            <a:tailEnd/>
          </a:ln>
        </p:spPr>
      </p:pic>
      <p:sp>
        <p:nvSpPr>
          <p:cNvPr id="71686" name="AutoShape 6">
            <a:hlinkClick r:id="" action="ppaction://hlinkshowjump?jump=firstslide" highlightClick="1">
              <a:snd r:embed="rId5" name="click.wav"/>
            </a:hlinkClick>
          </p:cNvPr>
          <p:cNvSpPr>
            <a:spLocks noChangeArrowheads="1"/>
          </p:cNvSpPr>
          <p:nvPr/>
        </p:nvSpPr>
        <p:spPr bwMode="auto">
          <a:xfrm>
            <a:off x="3851275" y="6453188"/>
            <a:ext cx="431800" cy="360362"/>
          </a:xfrm>
          <a:prstGeom prst="actionButtonHome">
            <a:avLst/>
          </a:prstGeom>
          <a:solidFill>
            <a:srgbClr val="CCFFCC"/>
          </a:solidFill>
          <a:ln w="50800">
            <a:noFill/>
            <a:miter lim="800000"/>
            <a:headEnd/>
            <a:tailEnd/>
          </a:ln>
          <a:effectLst/>
        </p:spPr>
        <p:txBody>
          <a:bodyPr wrap="none" anchor="ctr"/>
          <a:lstStyle/>
          <a:p>
            <a:endParaRPr lang="es-AR"/>
          </a:p>
        </p:txBody>
      </p:sp>
      <p:sp>
        <p:nvSpPr>
          <p:cNvPr id="71687" name="AutoShape 7">
            <a:hlinkClick r:id="rId6" action="ppaction://hlinksldjump" highlightClick="1">
              <a:snd r:embed="rId5" name="click.wav"/>
            </a:hlinkClick>
          </p:cNvPr>
          <p:cNvSpPr>
            <a:spLocks noChangeArrowheads="1"/>
          </p:cNvSpPr>
          <p:nvPr/>
        </p:nvSpPr>
        <p:spPr bwMode="auto">
          <a:xfrm>
            <a:off x="4356100" y="6453188"/>
            <a:ext cx="431800" cy="360362"/>
          </a:xfrm>
          <a:prstGeom prst="actionButtonEnd">
            <a:avLst/>
          </a:prstGeom>
          <a:solidFill>
            <a:srgbClr val="CCFFCC"/>
          </a:solidFill>
          <a:ln w="50800">
            <a:noFill/>
            <a:miter lim="800000"/>
            <a:headEnd/>
            <a:tailEnd/>
          </a:ln>
          <a:effectLst/>
        </p:spPr>
        <p:txBody>
          <a:bodyPr wrap="none" anchor="ctr"/>
          <a:lstStyle/>
          <a:p>
            <a:endParaRPr lang="es-AR"/>
          </a:p>
        </p:txBody>
      </p:sp>
    </p:spTree>
    <p:extLst>
      <p:ext uri="{BB962C8B-B14F-4D97-AF65-F5344CB8AC3E}">
        <p14:creationId xmlns="" xmlns:p14="http://schemas.microsoft.com/office/powerpoint/2010/main" val="381774925"/>
      </p:ext>
    </p:extLst>
  </p:cSld>
  <p:clrMapOvr>
    <a:masterClrMapping/>
  </p:clrMapOvr>
  <p:transition spd="slow" advClick="0" advTm="20000">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iterate type="lt">
                                    <p:tmPct val="10000"/>
                                  </p:iterate>
                                  <p:childTnLst>
                                    <p:set>
                                      <p:cBhvr>
                                        <p:cTn id="6" dur="1" fill="hold">
                                          <p:stCondLst>
                                            <p:cond delay="0"/>
                                          </p:stCondLst>
                                        </p:cTn>
                                        <p:tgtEl>
                                          <p:spTgt spid="71683">
                                            <p:txEl>
                                              <p:pRg st="0" end="0"/>
                                            </p:txEl>
                                          </p:spTgt>
                                        </p:tgtEl>
                                        <p:attrNameLst>
                                          <p:attrName>style.visibility</p:attrName>
                                        </p:attrNameLst>
                                      </p:cBhvr>
                                      <p:to>
                                        <p:strVal val="visible"/>
                                      </p:to>
                                    </p:set>
                                    <p:animEffect transition="in" filter="fade">
                                      <p:cBhvr>
                                        <p:cTn id="7" dur="500"/>
                                        <p:tgtEl>
                                          <p:spTgt spid="71683">
                                            <p:txEl>
                                              <p:pRg st="0" end="0"/>
                                            </p:txEl>
                                          </p:spTgt>
                                        </p:tgtEl>
                                      </p:cBhvr>
                                    </p:animEffect>
                                    <p:anim calcmode="lin" valueType="num">
                                      <p:cBhvr>
                                        <p:cTn id="8" dur="500" fill="hold"/>
                                        <p:tgtEl>
                                          <p:spTgt spid="71683">
                                            <p:txEl>
                                              <p:pRg st="0" end="0"/>
                                            </p:txEl>
                                          </p:spTgt>
                                        </p:tgtEl>
                                        <p:attrNameLst>
                                          <p:attrName>ppt_w</p:attrName>
                                        </p:attrNameLst>
                                      </p:cBhvr>
                                      <p:tavLst>
                                        <p:tav tm="0" fmla="#ppt_w*sin(2.5*pi*$)">
                                          <p:val>
                                            <p:fltVal val="0"/>
                                          </p:val>
                                        </p:tav>
                                        <p:tav tm="100000">
                                          <p:val>
                                            <p:fltVal val="1"/>
                                          </p:val>
                                        </p:tav>
                                      </p:tavLst>
                                    </p:anim>
                                    <p:anim calcmode="lin" valueType="num">
                                      <p:cBhvr>
                                        <p:cTn id="9" dur="500" fill="hold"/>
                                        <p:tgtEl>
                                          <p:spTgt spid="71683">
                                            <p:txEl>
                                              <p:pRg st="0" end="0"/>
                                            </p:txEl>
                                          </p:spTgt>
                                        </p:tgtEl>
                                        <p:attrNameLst>
                                          <p:attrName>ppt_h</p:attrName>
                                        </p:attrNameLst>
                                      </p:cBhvr>
                                      <p:tavLst>
                                        <p:tav tm="0">
                                          <p:val>
                                            <p:strVal val="#ppt_h"/>
                                          </p:val>
                                        </p:tav>
                                        <p:tav tm="100000">
                                          <p:val>
                                            <p:strVal val="#ppt_h"/>
                                          </p:val>
                                        </p:tav>
                                      </p:tavLst>
                                    </p:anim>
                                  </p:childTnLst>
                                </p:cTn>
                              </p:par>
                            </p:childTnLst>
                          </p:cTn>
                        </p:par>
                        <p:par>
                          <p:cTn id="10" fill="hold">
                            <p:stCondLst>
                              <p:cond delay="2600"/>
                            </p:stCondLst>
                            <p:childTnLst>
                              <p:par>
                                <p:cTn id="11" presetID="45" presetClass="entr" presetSubtype="0" fill="hold" nodeType="afterEffect">
                                  <p:stCondLst>
                                    <p:cond delay="0"/>
                                  </p:stCondLst>
                                  <p:iterate type="lt">
                                    <p:tmPct val="10000"/>
                                  </p:iterate>
                                  <p:childTnLst>
                                    <p:set>
                                      <p:cBhvr>
                                        <p:cTn id="12" dur="1" fill="hold">
                                          <p:stCondLst>
                                            <p:cond delay="0"/>
                                          </p:stCondLst>
                                        </p:cTn>
                                        <p:tgtEl>
                                          <p:spTgt spid="71683">
                                            <p:txEl>
                                              <p:pRg st="1" end="1"/>
                                            </p:txEl>
                                          </p:spTgt>
                                        </p:tgtEl>
                                        <p:attrNameLst>
                                          <p:attrName>style.visibility</p:attrName>
                                        </p:attrNameLst>
                                      </p:cBhvr>
                                      <p:to>
                                        <p:strVal val="visible"/>
                                      </p:to>
                                    </p:set>
                                    <p:animEffect transition="in" filter="fade">
                                      <p:cBhvr>
                                        <p:cTn id="13" dur="500"/>
                                        <p:tgtEl>
                                          <p:spTgt spid="71683">
                                            <p:txEl>
                                              <p:pRg st="1" end="1"/>
                                            </p:txEl>
                                          </p:spTgt>
                                        </p:tgtEl>
                                      </p:cBhvr>
                                    </p:animEffect>
                                    <p:anim calcmode="lin" valueType="num">
                                      <p:cBhvr>
                                        <p:cTn id="14" dur="500" fill="hold"/>
                                        <p:tgtEl>
                                          <p:spTgt spid="71683">
                                            <p:txEl>
                                              <p:pRg st="1" end="1"/>
                                            </p:txEl>
                                          </p:spTgt>
                                        </p:tgtEl>
                                        <p:attrNameLst>
                                          <p:attrName>ppt_w</p:attrName>
                                        </p:attrNameLst>
                                      </p:cBhvr>
                                      <p:tavLst>
                                        <p:tav tm="0" fmla="#ppt_w*sin(2.5*pi*$)">
                                          <p:val>
                                            <p:fltVal val="0"/>
                                          </p:val>
                                        </p:tav>
                                        <p:tav tm="100000">
                                          <p:val>
                                            <p:fltVal val="1"/>
                                          </p:val>
                                        </p:tav>
                                      </p:tavLst>
                                    </p:anim>
                                    <p:anim calcmode="lin" valueType="num">
                                      <p:cBhvr>
                                        <p:cTn id="15" dur="500" fill="hold"/>
                                        <p:tgtEl>
                                          <p:spTgt spid="71683">
                                            <p:txEl>
                                              <p:pRg st="1" end="1"/>
                                            </p:txEl>
                                          </p:spTgt>
                                        </p:tgtEl>
                                        <p:attrNameLst>
                                          <p:attrName>ppt_h</p:attrName>
                                        </p:attrNameLst>
                                      </p:cBhvr>
                                      <p:tavLst>
                                        <p:tav tm="0">
                                          <p:val>
                                            <p:strVal val="#ppt_h"/>
                                          </p:val>
                                        </p:tav>
                                        <p:tav tm="100000">
                                          <p:val>
                                            <p:strVal val="#ppt_h"/>
                                          </p:val>
                                        </p:tav>
                                      </p:tavLst>
                                    </p:anim>
                                  </p:childTnLst>
                                </p:cTn>
                              </p:par>
                            </p:childTnLst>
                          </p:cTn>
                        </p:par>
                        <p:par>
                          <p:cTn id="16" fill="hold">
                            <p:stCondLst>
                              <p:cond delay="5350"/>
                            </p:stCondLst>
                            <p:childTnLst>
                              <p:par>
                                <p:cTn id="17" presetID="45" presetClass="entr" presetSubtype="0" fill="hold" nodeType="afterEffect">
                                  <p:stCondLst>
                                    <p:cond delay="0"/>
                                  </p:stCondLst>
                                  <p:iterate type="lt">
                                    <p:tmPct val="10000"/>
                                  </p:iterate>
                                  <p:childTnLst>
                                    <p:set>
                                      <p:cBhvr>
                                        <p:cTn id="18" dur="1" fill="hold">
                                          <p:stCondLst>
                                            <p:cond delay="0"/>
                                          </p:stCondLst>
                                        </p:cTn>
                                        <p:tgtEl>
                                          <p:spTgt spid="71683">
                                            <p:txEl>
                                              <p:pRg st="2" end="2"/>
                                            </p:txEl>
                                          </p:spTgt>
                                        </p:tgtEl>
                                        <p:attrNameLst>
                                          <p:attrName>style.visibility</p:attrName>
                                        </p:attrNameLst>
                                      </p:cBhvr>
                                      <p:to>
                                        <p:strVal val="visible"/>
                                      </p:to>
                                    </p:set>
                                    <p:animEffect transition="in" filter="fade">
                                      <p:cBhvr>
                                        <p:cTn id="19" dur="500"/>
                                        <p:tgtEl>
                                          <p:spTgt spid="71683">
                                            <p:txEl>
                                              <p:pRg st="2" end="2"/>
                                            </p:txEl>
                                          </p:spTgt>
                                        </p:tgtEl>
                                      </p:cBhvr>
                                    </p:animEffect>
                                    <p:anim calcmode="lin" valueType="num">
                                      <p:cBhvr>
                                        <p:cTn id="20" dur="500" fill="hold"/>
                                        <p:tgtEl>
                                          <p:spTgt spid="71683">
                                            <p:txEl>
                                              <p:pRg st="2" end="2"/>
                                            </p:txEl>
                                          </p:spTgt>
                                        </p:tgtEl>
                                        <p:attrNameLst>
                                          <p:attrName>ppt_w</p:attrName>
                                        </p:attrNameLst>
                                      </p:cBhvr>
                                      <p:tavLst>
                                        <p:tav tm="0" fmla="#ppt_w*sin(2.5*pi*$)">
                                          <p:val>
                                            <p:fltVal val="0"/>
                                          </p:val>
                                        </p:tav>
                                        <p:tav tm="100000">
                                          <p:val>
                                            <p:fltVal val="1"/>
                                          </p:val>
                                        </p:tav>
                                      </p:tavLst>
                                    </p:anim>
                                    <p:anim calcmode="lin" valueType="num">
                                      <p:cBhvr>
                                        <p:cTn id="21" dur="500" fill="hold"/>
                                        <p:tgtEl>
                                          <p:spTgt spid="71683">
                                            <p:txEl>
                                              <p:pRg st="2" end="2"/>
                                            </p:txEl>
                                          </p:spTgt>
                                        </p:tgtEl>
                                        <p:attrNameLst>
                                          <p:attrName>ppt_h</p:attrName>
                                        </p:attrNameLst>
                                      </p:cBhvr>
                                      <p:tavLst>
                                        <p:tav tm="0">
                                          <p:val>
                                            <p:strVal val="#ppt_h"/>
                                          </p:val>
                                        </p:tav>
                                        <p:tav tm="100000">
                                          <p:val>
                                            <p:strVal val="#ppt_h"/>
                                          </p:val>
                                        </p:tav>
                                      </p:tavLst>
                                    </p:anim>
                                  </p:childTnLst>
                                </p:cTn>
                              </p:par>
                            </p:childTnLst>
                          </p:cTn>
                        </p:par>
                        <p:par>
                          <p:cTn id="22" fill="hold">
                            <p:stCondLst>
                              <p:cond delay="10350"/>
                            </p:stCondLst>
                            <p:childTnLst>
                              <p:par>
                                <p:cTn id="23" presetID="45" presetClass="entr" presetSubtype="0" fill="hold" nodeType="afterEffect">
                                  <p:stCondLst>
                                    <p:cond delay="0"/>
                                  </p:stCondLst>
                                  <p:iterate type="lt">
                                    <p:tmPct val="10000"/>
                                  </p:iterate>
                                  <p:childTnLst>
                                    <p:set>
                                      <p:cBhvr>
                                        <p:cTn id="24" dur="1" fill="hold">
                                          <p:stCondLst>
                                            <p:cond delay="0"/>
                                          </p:stCondLst>
                                        </p:cTn>
                                        <p:tgtEl>
                                          <p:spTgt spid="71683">
                                            <p:txEl>
                                              <p:pRg st="3" end="3"/>
                                            </p:txEl>
                                          </p:spTgt>
                                        </p:tgtEl>
                                        <p:attrNameLst>
                                          <p:attrName>style.visibility</p:attrName>
                                        </p:attrNameLst>
                                      </p:cBhvr>
                                      <p:to>
                                        <p:strVal val="visible"/>
                                      </p:to>
                                    </p:set>
                                    <p:animEffect transition="in" filter="fade">
                                      <p:cBhvr>
                                        <p:cTn id="25" dur="500"/>
                                        <p:tgtEl>
                                          <p:spTgt spid="71683">
                                            <p:txEl>
                                              <p:pRg st="3" end="3"/>
                                            </p:txEl>
                                          </p:spTgt>
                                        </p:tgtEl>
                                      </p:cBhvr>
                                    </p:animEffect>
                                    <p:anim calcmode="lin" valueType="num">
                                      <p:cBhvr>
                                        <p:cTn id="26" dur="500" fill="hold"/>
                                        <p:tgtEl>
                                          <p:spTgt spid="71683">
                                            <p:txEl>
                                              <p:pRg st="3" end="3"/>
                                            </p:txEl>
                                          </p:spTgt>
                                        </p:tgtEl>
                                        <p:attrNameLst>
                                          <p:attrName>ppt_w</p:attrName>
                                        </p:attrNameLst>
                                      </p:cBhvr>
                                      <p:tavLst>
                                        <p:tav tm="0" fmla="#ppt_w*sin(2.5*pi*$)">
                                          <p:val>
                                            <p:fltVal val="0"/>
                                          </p:val>
                                        </p:tav>
                                        <p:tav tm="100000">
                                          <p:val>
                                            <p:fltVal val="1"/>
                                          </p:val>
                                        </p:tav>
                                      </p:tavLst>
                                    </p:anim>
                                    <p:anim calcmode="lin" valueType="num">
                                      <p:cBhvr>
                                        <p:cTn id="27" dur="500" fill="hold"/>
                                        <p:tgtEl>
                                          <p:spTgt spid="71683">
                                            <p:txEl>
                                              <p:pRg st="3" end="3"/>
                                            </p:txEl>
                                          </p:spTgt>
                                        </p:tgtEl>
                                        <p:attrNameLst>
                                          <p:attrName>ppt_h</p:attrName>
                                        </p:attrNameLst>
                                      </p:cBhvr>
                                      <p:tavLst>
                                        <p:tav tm="0">
                                          <p:val>
                                            <p:strVal val="#ppt_h"/>
                                          </p:val>
                                        </p:tav>
                                        <p:tav tm="100000">
                                          <p:val>
                                            <p:strVal val="#ppt_h"/>
                                          </p:val>
                                        </p:tav>
                                      </p:tavLst>
                                    </p:anim>
                                  </p:childTnLst>
                                </p:cTn>
                              </p:par>
                            </p:childTnLst>
                          </p:cTn>
                        </p:par>
                        <p:par>
                          <p:cTn id="28" fill="hold">
                            <p:stCondLst>
                              <p:cond delay="13600"/>
                            </p:stCondLst>
                            <p:childTnLst>
                              <p:par>
                                <p:cTn id="29" presetID="45" presetClass="entr" presetSubtype="0" fill="hold" nodeType="afterEffect">
                                  <p:stCondLst>
                                    <p:cond delay="0"/>
                                  </p:stCondLst>
                                  <p:iterate type="lt">
                                    <p:tmPct val="10000"/>
                                  </p:iterate>
                                  <p:childTnLst>
                                    <p:set>
                                      <p:cBhvr>
                                        <p:cTn id="30" dur="1" fill="hold">
                                          <p:stCondLst>
                                            <p:cond delay="0"/>
                                          </p:stCondLst>
                                        </p:cTn>
                                        <p:tgtEl>
                                          <p:spTgt spid="71683">
                                            <p:txEl>
                                              <p:pRg st="4" end="4"/>
                                            </p:txEl>
                                          </p:spTgt>
                                        </p:tgtEl>
                                        <p:attrNameLst>
                                          <p:attrName>style.visibility</p:attrName>
                                        </p:attrNameLst>
                                      </p:cBhvr>
                                      <p:to>
                                        <p:strVal val="visible"/>
                                      </p:to>
                                    </p:set>
                                    <p:animEffect transition="in" filter="fade">
                                      <p:cBhvr>
                                        <p:cTn id="31" dur="500"/>
                                        <p:tgtEl>
                                          <p:spTgt spid="71683">
                                            <p:txEl>
                                              <p:pRg st="4" end="4"/>
                                            </p:txEl>
                                          </p:spTgt>
                                        </p:tgtEl>
                                      </p:cBhvr>
                                    </p:animEffect>
                                    <p:anim calcmode="lin" valueType="num">
                                      <p:cBhvr>
                                        <p:cTn id="32" dur="500" fill="hold"/>
                                        <p:tgtEl>
                                          <p:spTgt spid="71683">
                                            <p:txEl>
                                              <p:pRg st="4" end="4"/>
                                            </p:txEl>
                                          </p:spTgt>
                                        </p:tgtEl>
                                        <p:attrNameLst>
                                          <p:attrName>ppt_w</p:attrName>
                                        </p:attrNameLst>
                                      </p:cBhvr>
                                      <p:tavLst>
                                        <p:tav tm="0" fmla="#ppt_w*sin(2.5*pi*$)">
                                          <p:val>
                                            <p:fltVal val="0"/>
                                          </p:val>
                                        </p:tav>
                                        <p:tav tm="100000">
                                          <p:val>
                                            <p:fltVal val="1"/>
                                          </p:val>
                                        </p:tav>
                                      </p:tavLst>
                                    </p:anim>
                                    <p:anim calcmode="lin" valueType="num">
                                      <p:cBhvr>
                                        <p:cTn id="33" dur="500" fill="hold"/>
                                        <p:tgtEl>
                                          <p:spTgt spid="71683">
                                            <p:txEl>
                                              <p:pRg st="4" end="4"/>
                                            </p:txEl>
                                          </p:spTgt>
                                        </p:tgtEl>
                                        <p:attrNameLst>
                                          <p:attrName>ppt_h</p:attrName>
                                        </p:attrNameLst>
                                      </p:cBhvr>
                                      <p:tavLst>
                                        <p:tav tm="0">
                                          <p:val>
                                            <p:strVal val="#ppt_h"/>
                                          </p:val>
                                        </p:tav>
                                        <p:tav tm="100000">
                                          <p:val>
                                            <p:strVal val="#ppt_h"/>
                                          </p:val>
                                        </p:tav>
                                      </p:tavLst>
                                    </p:anim>
                                  </p:childTnLst>
                                </p:cTn>
                              </p:par>
                            </p:childTnLst>
                          </p:cTn>
                        </p:par>
                        <p:par>
                          <p:cTn id="34" fill="hold">
                            <p:stCondLst>
                              <p:cond delay="16250"/>
                            </p:stCondLst>
                            <p:childTnLst>
                              <p:par>
                                <p:cTn id="35" presetID="32" presetClass="emph" presetSubtype="0" fill="hold" nodeType="afterEffect">
                                  <p:stCondLst>
                                    <p:cond delay="0"/>
                                  </p:stCondLst>
                                  <p:childTnLst>
                                    <p:animClr clrSpc="rgb" dir="cw">
                                      <p:cBhvr override="childStyle">
                                        <p:cTn id="36" dur="100" fill="hold"/>
                                        <p:tgtEl>
                                          <p:spTgt spid="71684"/>
                                        </p:tgtEl>
                                        <p:attrNameLst>
                                          <p:attrName>style.color</p:attrName>
                                        </p:attrNameLst>
                                      </p:cBhvr>
                                      <p:to>
                                        <a:schemeClr val="accent2"/>
                                      </p:to>
                                    </p:animClr>
                                    <p:animClr clrSpc="rgb" dir="cw">
                                      <p:cBhvr>
                                        <p:cTn id="37" dur="100" fill="hold"/>
                                        <p:tgtEl>
                                          <p:spTgt spid="71684"/>
                                        </p:tgtEl>
                                        <p:attrNameLst>
                                          <p:attrName>fillcolor</p:attrName>
                                        </p:attrNameLst>
                                      </p:cBhvr>
                                      <p:to>
                                        <a:schemeClr val="accent2"/>
                                      </p:to>
                                    </p:animClr>
                                    <p:set>
                                      <p:cBhvr>
                                        <p:cTn id="38" dur="100" fill="hold"/>
                                        <p:tgtEl>
                                          <p:spTgt spid="71684"/>
                                        </p:tgtEl>
                                        <p:attrNameLst>
                                          <p:attrName>fill.type</p:attrName>
                                        </p:attrNameLst>
                                      </p:cBhvr>
                                      <p:to>
                                        <p:strVal val="solid"/>
                                      </p:to>
                                    </p:set>
                                    <p:set>
                                      <p:cBhvr>
                                        <p:cTn id="39" dur="100" fill="hold"/>
                                        <p:tgtEl>
                                          <p:spTgt spid="71684"/>
                                        </p:tgtEl>
                                        <p:attrNameLst>
                                          <p:attrName>fill.on</p:attrName>
                                        </p:attrNameLst>
                                      </p:cBhvr>
                                      <p:to>
                                        <p:strVal val="true"/>
                                      </p:to>
                                    </p:set>
                                    <p:animRot by="120000">
                                      <p:cBhvr>
                                        <p:cTn id="40" dur="100" fill="hold">
                                          <p:stCondLst>
                                            <p:cond delay="0"/>
                                          </p:stCondLst>
                                        </p:cTn>
                                        <p:tgtEl>
                                          <p:spTgt spid="71684"/>
                                        </p:tgtEl>
                                        <p:attrNameLst>
                                          <p:attrName>r</p:attrName>
                                        </p:attrNameLst>
                                      </p:cBhvr>
                                    </p:animRot>
                                    <p:animRot by="-240000">
                                      <p:cBhvr>
                                        <p:cTn id="41" dur="200" fill="hold">
                                          <p:stCondLst>
                                            <p:cond delay="200"/>
                                          </p:stCondLst>
                                        </p:cTn>
                                        <p:tgtEl>
                                          <p:spTgt spid="71684"/>
                                        </p:tgtEl>
                                        <p:attrNameLst>
                                          <p:attrName>r</p:attrName>
                                        </p:attrNameLst>
                                      </p:cBhvr>
                                    </p:animRot>
                                    <p:animRot by="240000">
                                      <p:cBhvr>
                                        <p:cTn id="42" dur="200" fill="hold">
                                          <p:stCondLst>
                                            <p:cond delay="400"/>
                                          </p:stCondLst>
                                        </p:cTn>
                                        <p:tgtEl>
                                          <p:spTgt spid="71684"/>
                                        </p:tgtEl>
                                        <p:attrNameLst>
                                          <p:attrName>r</p:attrName>
                                        </p:attrNameLst>
                                      </p:cBhvr>
                                    </p:animRot>
                                    <p:animRot by="-240000">
                                      <p:cBhvr>
                                        <p:cTn id="43" dur="200" fill="hold">
                                          <p:stCondLst>
                                            <p:cond delay="600"/>
                                          </p:stCondLst>
                                        </p:cTn>
                                        <p:tgtEl>
                                          <p:spTgt spid="71684"/>
                                        </p:tgtEl>
                                        <p:attrNameLst>
                                          <p:attrName>r</p:attrName>
                                        </p:attrNameLst>
                                      </p:cBhvr>
                                    </p:animRot>
                                    <p:animRot by="120000">
                                      <p:cBhvr>
                                        <p:cTn id="44" dur="200" fill="hold">
                                          <p:stCondLst>
                                            <p:cond delay="800"/>
                                          </p:stCondLst>
                                        </p:cTn>
                                        <p:tgtEl>
                                          <p:spTgt spid="71684"/>
                                        </p:tgtEl>
                                        <p:attrNameLst>
                                          <p:attrName>r</p:attrName>
                                        </p:attrNameLst>
                                      </p:cBhvr>
                                    </p:animRot>
                                  </p:childTnLst>
                                </p:cTn>
                              </p:par>
                              <p:par>
                                <p:cTn id="45" presetID="32" presetClass="emph" presetSubtype="0" fill="hold" nodeType="withEffect">
                                  <p:stCondLst>
                                    <p:cond delay="0"/>
                                  </p:stCondLst>
                                  <p:childTnLst>
                                    <p:animClr clrSpc="rgb" dir="cw">
                                      <p:cBhvr override="childStyle">
                                        <p:cTn id="46" dur="100" fill="hold"/>
                                        <p:tgtEl>
                                          <p:spTgt spid="71685"/>
                                        </p:tgtEl>
                                        <p:attrNameLst>
                                          <p:attrName>style.color</p:attrName>
                                        </p:attrNameLst>
                                      </p:cBhvr>
                                      <p:to>
                                        <a:schemeClr val="accent2"/>
                                      </p:to>
                                    </p:animClr>
                                    <p:animClr clrSpc="rgb" dir="cw">
                                      <p:cBhvr>
                                        <p:cTn id="47" dur="100" fill="hold"/>
                                        <p:tgtEl>
                                          <p:spTgt spid="71685"/>
                                        </p:tgtEl>
                                        <p:attrNameLst>
                                          <p:attrName>fillcolor</p:attrName>
                                        </p:attrNameLst>
                                      </p:cBhvr>
                                      <p:to>
                                        <a:schemeClr val="accent2"/>
                                      </p:to>
                                    </p:animClr>
                                    <p:set>
                                      <p:cBhvr>
                                        <p:cTn id="48" dur="100" fill="hold"/>
                                        <p:tgtEl>
                                          <p:spTgt spid="71685"/>
                                        </p:tgtEl>
                                        <p:attrNameLst>
                                          <p:attrName>fill.type</p:attrName>
                                        </p:attrNameLst>
                                      </p:cBhvr>
                                      <p:to>
                                        <p:strVal val="solid"/>
                                      </p:to>
                                    </p:set>
                                    <p:set>
                                      <p:cBhvr>
                                        <p:cTn id="49" dur="100" fill="hold"/>
                                        <p:tgtEl>
                                          <p:spTgt spid="71685"/>
                                        </p:tgtEl>
                                        <p:attrNameLst>
                                          <p:attrName>fill.on</p:attrName>
                                        </p:attrNameLst>
                                      </p:cBhvr>
                                      <p:to>
                                        <p:strVal val="true"/>
                                      </p:to>
                                    </p:set>
                                    <p:animRot by="120000">
                                      <p:cBhvr>
                                        <p:cTn id="50" dur="100" fill="hold">
                                          <p:stCondLst>
                                            <p:cond delay="0"/>
                                          </p:stCondLst>
                                        </p:cTn>
                                        <p:tgtEl>
                                          <p:spTgt spid="71685"/>
                                        </p:tgtEl>
                                        <p:attrNameLst>
                                          <p:attrName>r</p:attrName>
                                        </p:attrNameLst>
                                      </p:cBhvr>
                                    </p:animRot>
                                    <p:animRot by="-240000">
                                      <p:cBhvr>
                                        <p:cTn id="51" dur="200" fill="hold">
                                          <p:stCondLst>
                                            <p:cond delay="200"/>
                                          </p:stCondLst>
                                        </p:cTn>
                                        <p:tgtEl>
                                          <p:spTgt spid="71685"/>
                                        </p:tgtEl>
                                        <p:attrNameLst>
                                          <p:attrName>r</p:attrName>
                                        </p:attrNameLst>
                                      </p:cBhvr>
                                    </p:animRot>
                                    <p:animRot by="240000">
                                      <p:cBhvr>
                                        <p:cTn id="52" dur="200" fill="hold">
                                          <p:stCondLst>
                                            <p:cond delay="400"/>
                                          </p:stCondLst>
                                        </p:cTn>
                                        <p:tgtEl>
                                          <p:spTgt spid="71685"/>
                                        </p:tgtEl>
                                        <p:attrNameLst>
                                          <p:attrName>r</p:attrName>
                                        </p:attrNameLst>
                                      </p:cBhvr>
                                    </p:animRot>
                                    <p:animRot by="-240000">
                                      <p:cBhvr>
                                        <p:cTn id="53" dur="200" fill="hold">
                                          <p:stCondLst>
                                            <p:cond delay="600"/>
                                          </p:stCondLst>
                                        </p:cTn>
                                        <p:tgtEl>
                                          <p:spTgt spid="71685"/>
                                        </p:tgtEl>
                                        <p:attrNameLst>
                                          <p:attrName>r</p:attrName>
                                        </p:attrNameLst>
                                      </p:cBhvr>
                                    </p:animRot>
                                    <p:animRot by="120000">
                                      <p:cBhvr>
                                        <p:cTn id="54" dur="200" fill="hold">
                                          <p:stCondLst>
                                            <p:cond delay="800"/>
                                          </p:stCondLst>
                                        </p:cTn>
                                        <p:tgtEl>
                                          <p:spTgt spid="7168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043608" y="0"/>
            <a:ext cx="7272808" cy="836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a:scene3d>
              <a:camera prst="orthographicFront"/>
              <a:lightRig rig="soft" dir="t">
                <a:rot lat="0" lon="0" rev="16800000"/>
              </a:lightRig>
            </a:scene3d>
            <a:sp3d prstMaterial="softEdge">
              <a:bevelT w="38100" h="38100"/>
            </a:sp3d>
          </a:bodyPr>
          <a:lstStyle/>
          <a:p>
            <a:pPr algn="ctr">
              <a:spcBef>
                <a:spcPct val="0"/>
              </a:spcBef>
            </a:pPr>
            <a:r>
              <a:rPr lang="es-ES_tradnl" sz="4400" b="1" i="1" dirty="0" smtClean="0">
                <a:ln w="6350">
                  <a:noFill/>
                </a:ln>
                <a:effectLst>
                  <a:outerShdw blurRad="114300" dist="101600" dir="2700000" algn="tl" rotWithShape="0">
                    <a:srgbClr val="000000">
                      <a:alpha val="40000"/>
                    </a:srgbClr>
                  </a:outerShdw>
                </a:effectLst>
                <a:latin typeface="Arial" pitchFamily="34" charset="0"/>
                <a:cs typeface="Arial" pitchFamily="34" charset="0"/>
              </a:rPr>
              <a:t>CD/DVD ROM </a:t>
            </a:r>
            <a:endParaRPr lang="es-AR" sz="4400" b="1" i="1" dirty="0">
              <a:ln w="6350">
                <a:noFill/>
              </a:ln>
              <a:effectLst>
                <a:outerShdw blurRad="114300" dist="101600" dir="2700000" algn="tl" rotWithShape="0">
                  <a:srgbClr val="000000">
                    <a:alpha val="40000"/>
                  </a:srgbClr>
                </a:outerShdw>
              </a:effectLst>
              <a:latin typeface="Arial" pitchFamily="34" charset="0"/>
              <a:cs typeface="Arial" pitchFamily="34" charset="0"/>
            </a:endParaRPr>
          </a:p>
        </p:txBody>
      </p:sp>
      <p:pic>
        <p:nvPicPr>
          <p:cNvPr id="2050" name="Picture 2"/>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28000" contrast="28000"/>
                    </a14:imgEffect>
                  </a14:imgLayer>
                </a14:imgProps>
              </a:ext>
            </a:extLst>
          </a:blip>
          <a:srcRect/>
          <a:stretch>
            <a:fillRect/>
          </a:stretch>
        </p:blipFill>
        <p:spPr bwMode="auto">
          <a:xfrm>
            <a:off x="323527" y="1124744"/>
            <a:ext cx="8671485" cy="5256584"/>
          </a:xfrm>
          <a:prstGeom prst="rect">
            <a:avLst/>
          </a:prstGeom>
          <a:noFill/>
          <a:ln w="9525">
            <a:noFill/>
            <a:miter lim="800000"/>
            <a:headEnd/>
            <a:tailEnd/>
          </a:ln>
        </p:spPr>
      </p:pic>
      <p:sp>
        <p:nvSpPr>
          <p:cNvPr id="4" name="3 Marcador de número de diapositiva"/>
          <p:cNvSpPr>
            <a:spLocks noGrp="1"/>
          </p:cNvSpPr>
          <p:nvPr>
            <p:ph type="sldNum" sz="quarter" idx="12"/>
          </p:nvPr>
        </p:nvSpPr>
        <p:spPr/>
        <p:txBody>
          <a:bodyPr/>
          <a:lstStyle/>
          <a:p>
            <a:fld id="{0C0A206E-FD98-4925-99A6-E39F18AC1176}" type="slidenum">
              <a:rPr lang="es-AR" smtClean="0"/>
              <a:pPr/>
              <a:t>16</a:t>
            </a:fld>
            <a:endParaRPr lang="es-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188640"/>
            <a:ext cx="853244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lnSpcReduction="10000"/>
            <a:scene3d>
              <a:camera prst="orthographicFront"/>
              <a:lightRig rig="soft" dir="t">
                <a:rot lat="0" lon="0" rev="16800000"/>
              </a:lightRig>
            </a:scene3d>
            <a:sp3d prstMaterial="softEdge">
              <a:bevelT w="38100" h="38100"/>
            </a:sp3d>
          </a:bodyPr>
          <a:lstStyle/>
          <a:p>
            <a:pPr algn="ctr">
              <a:spcBef>
                <a:spcPct val="0"/>
              </a:spcBef>
            </a:pPr>
            <a:r>
              <a:rPr lang="es-AR" sz="4400" b="1" i="1" dirty="0">
                <a:ln w="6350">
                  <a:noFill/>
                </a:ln>
                <a:effectLst>
                  <a:outerShdw blurRad="114300" dist="101600" dir="2700000" algn="tl" rotWithShape="0">
                    <a:srgbClr val="000000">
                      <a:alpha val="40000"/>
                    </a:srgbClr>
                  </a:outerShdw>
                </a:effectLst>
                <a:latin typeface="Arial" pitchFamily="34" charset="0"/>
                <a:cs typeface="Arial" pitchFamily="34" charset="0"/>
              </a:rPr>
              <a:t>Discos DVD y CD-ROM</a:t>
            </a:r>
          </a:p>
        </p:txBody>
      </p:sp>
      <p:pic>
        <p:nvPicPr>
          <p:cNvPr id="3074" name="Picture 2"/>
          <p:cNvPicPr>
            <a:picLocks noChangeAspect="1" noChangeArrowheads="1"/>
          </p:cNvPicPr>
          <p:nvPr/>
        </p:nvPicPr>
        <p:blipFill>
          <a:blip r:embed="rId3" cstate="print"/>
          <a:srcRect/>
          <a:stretch>
            <a:fillRect/>
          </a:stretch>
        </p:blipFill>
        <p:spPr bwMode="auto">
          <a:xfrm>
            <a:off x="323528" y="1124744"/>
            <a:ext cx="8208912" cy="5389690"/>
          </a:xfrm>
          <a:prstGeom prst="rect">
            <a:avLst/>
          </a:prstGeom>
          <a:noFill/>
          <a:ln w="9525">
            <a:noFill/>
            <a:miter lim="800000"/>
            <a:headEnd/>
            <a:tailEnd/>
          </a:ln>
        </p:spPr>
      </p:pic>
      <p:sp>
        <p:nvSpPr>
          <p:cNvPr id="4" name="3 Marcador de número de diapositiva"/>
          <p:cNvSpPr>
            <a:spLocks noGrp="1"/>
          </p:cNvSpPr>
          <p:nvPr>
            <p:ph type="sldNum" sz="quarter" idx="12"/>
          </p:nvPr>
        </p:nvSpPr>
        <p:spPr/>
        <p:txBody>
          <a:bodyPr/>
          <a:lstStyle/>
          <a:p>
            <a:fld id="{0C0A206E-FD98-4925-99A6-E39F18AC1176}" type="slidenum">
              <a:rPr lang="es-AR" smtClean="0"/>
              <a:pPr/>
              <a:t>17</a:t>
            </a:fld>
            <a:endParaRPr lang="es-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395536" y="908720"/>
            <a:ext cx="8424936" cy="5820858"/>
          </a:xfrm>
          <a:prstGeom prst="rect">
            <a:avLst/>
          </a:prstGeom>
          <a:noFill/>
          <a:ln w="9525">
            <a:noFill/>
            <a:miter lim="800000"/>
            <a:headEnd/>
            <a:tailEnd/>
          </a:ln>
        </p:spPr>
      </p:pic>
      <p:sp>
        <p:nvSpPr>
          <p:cNvPr id="4" name="3 Marcador de número de diapositiva"/>
          <p:cNvSpPr>
            <a:spLocks noGrp="1"/>
          </p:cNvSpPr>
          <p:nvPr>
            <p:ph type="sldNum" sz="quarter" idx="12"/>
          </p:nvPr>
        </p:nvSpPr>
        <p:spPr/>
        <p:txBody>
          <a:bodyPr/>
          <a:lstStyle/>
          <a:p>
            <a:fld id="{0C0A206E-FD98-4925-99A6-E39F18AC1176}" type="slidenum">
              <a:rPr lang="es-AR" smtClean="0"/>
              <a:pPr/>
              <a:t>18</a:t>
            </a:fld>
            <a:endParaRPr lang="es-AR"/>
          </a:p>
        </p:txBody>
      </p:sp>
      <p:sp>
        <p:nvSpPr>
          <p:cNvPr id="5" name="4 Rectángulo"/>
          <p:cNvSpPr/>
          <p:nvPr/>
        </p:nvSpPr>
        <p:spPr>
          <a:xfrm>
            <a:off x="323528" y="0"/>
            <a:ext cx="88204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lnSpcReduction="10000"/>
            <a:scene3d>
              <a:camera prst="orthographicFront"/>
              <a:lightRig rig="soft" dir="t">
                <a:rot lat="0" lon="0" rev="16800000"/>
              </a:lightRig>
            </a:scene3d>
            <a:sp3d prstMaterial="softEdge">
              <a:bevelT w="38100" h="38100"/>
            </a:sp3d>
          </a:bodyPr>
          <a:lstStyle/>
          <a:p>
            <a:pPr algn="ctr">
              <a:spcBef>
                <a:spcPct val="0"/>
              </a:spcBef>
            </a:pPr>
            <a:r>
              <a:rPr lang="es-AR" sz="4400" b="1" i="1" dirty="0" smtClean="0">
                <a:ln w="6350">
                  <a:noFill/>
                </a:ln>
                <a:effectLst>
                  <a:outerShdw blurRad="114300" dist="101600" dir="2700000" algn="tl" rotWithShape="0">
                    <a:srgbClr val="000000">
                      <a:alpha val="40000"/>
                    </a:srgbClr>
                  </a:outerShdw>
                </a:effectLst>
                <a:latin typeface="Arial" pitchFamily="34" charset="0"/>
                <a:cs typeface="Arial" pitchFamily="34" charset="0"/>
              </a:rPr>
              <a:t>Scanner</a:t>
            </a:r>
            <a:endParaRPr lang="es-AR" sz="4400" b="1" i="1" dirty="0">
              <a:ln w="6350">
                <a:noFill/>
              </a:ln>
              <a:effectLst>
                <a:outerShdw blurRad="114300" dist="101600" dir="2700000" algn="tl" rotWithShape="0">
                  <a:srgbClr val="000000">
                    <a:alpha val="40000"/>
                  </a:srgbClr>
                </a:outerShdw>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259632" y="0"/>
            <a:ext cx="6984776" cy="9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rmAutofit/>
            <a:scene3d>
              <a:camera prst="orthographicFront"/>
              <a:lightRig rig="soft" dir="t">
                <a:rot lat="0" lon="0" rev="16800000"/>
              </a:lightRig>
            </a:scene3d>
            <a:sp3d prstMaterial="softEdge">
              <a:bevelT w="38100" h="38100"/>
            </a:sp3d>
          </a:bodyPr>
          <a:lstStyle/>
          <a:p>
            <a:pPr algn="ctr">
              <a:spcBef>
                <a:spcPct val="0"/>
              </a:spcBef>
            </a:pPr>
            <a:r>
              <a:rPr lang="es-AR" sz="4400" b="1" i="1" dirty="0" smtClean="0">
                <a:ln w="6350">
                  <a:noFill/>
                </a:ln>
                <a:effectLst>
                  <a:outerShdw blurRad="114300" dist="101600" dir="2700000" algn="tl" rotWithShape="0">
                    <a:srgbClr val="000000">
                      <a:alpha val="40000"/>
                    </a:srgbClr>
                  </a:outerShdw>
                </a:effectLst>
                <a:latin typeface="Arial" pitchFamily="34" charset="0"/>
                <a:cs typeface="Arial" pitchFamily="34" charset="0"/>
              </a:rPr>
              <a:t>Escáner – Tipos</a:t>
            </a:r>
          </a:p>
        </p:txBody>
      </p:sp>
      <p:pic>
        <p:nvPicPr>
          <p:cNvPr id="5122" name="Picture 2"/>
          <p:cNvPicPr>
            <a:picLocks noChangeAspect="1" noChangeArrowheads="1"/>
          </p:cNvPicPr>
          <p:nvPr/>
        </p:nvPicPr>
        <p:blipFill>
          <a:blip r:embed="rId3" cstate="print"/>
          <a:srcRect/>
          <a:stretch>
            <a:fillRect/>
          </a:stretch>
        </p:blipFill>
        <p:spPr bwMode="auto">
          <a:xfrm>
            <a:off x="539552" y="3429000"/>
            <a:ext cx="3727161" cy="3096344"/>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827584" y="1052736"/>
            <a:ext cx="3413648" cy="2232248"/>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4644008" y="3501008"/>
            <a:ext cx="4248472" cy="3109471"/>
          </a:xfrm>
          <a:prstGeom prst="rect">
            <a:avLst/>
          </a:prstGeom>
          <a:noFill/>
          <a:ln w="9525">
            <a:noFill/>
            <a:miter lim="800000"/>
            <a:headEnd/>
            <a:tailEnd/>
          </a:ln>
        </p:spPr>
      </p:pic>
      <p:sp>
        <p:nvSpPr>
          <p:cNvPr id="8" name="7 Marcador de número de diapositiva"/>
          <p:cNvSpPr>
            <a:spLocks noGrp="1"/>
          </p:cNvSpPr>
          <p:nvPr>
            <p:ph type="sldNum" sz="quarter" idx="12"/>
          </p:nvPr>
        </p:nvSpPr>
        <p:spPr/>
        <p:txBody>
          <a:bodyPr/>
          <a:lstStyle/>
          <a:p>
            <a:fld id="{0C0A206E-FD98-4925-99A6-E39F18AC1176}" type="slidenum">
              <a:rPr lang="es-AR" smtClean="0"/>
              <a:pPr/>
              <a:t>19</a:t>
            </a:fld>
            <a:endParaRPr lang="es-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57200" y="188640"/>
            <a:ext cx="8229600" cy="1828800"/>
          </a:xfrm>
          <a:solidFill>
            <a:schemeClr val="accent1">
              <a:lumMod val="40000"/>
              <a:lumOff val="60000"/>
            </a:schemeClr>
          </a:solidFill>
        </p:spPr>
        <p:txBody>
          <a:bodyPr vert="horz" lIns="45720" tIns="0" rIns="45720" bIns="0" anchor="ctr" anchorCtr="0">
            <a:normAutofit/>
            <a:scene3d>
              <a:camera prst="orthographicFront"/>
              <a:lightRig rig="soft" dir="t">
                <a:rot lat="0" lon="0" rev="17220000"/>
              </a:lightRig>
            </a:scene3d>
            <a:sp3d prstMaterial="softEdge">
              <a:bevelT w="38100" h="38100"/>
            </a:sp3d>
          </a:bodyPr>
          <a:lstStyle/>
          <a:p>
            <a:r>
              <a:rPr lang="es-AR" i="1" dirty="0">
                <a:solidFill>
                  <a:srgbClr val="FF0000"/>
                </a:solidFill>
              </a:rPr>
              <a:t>HARDWARE PARA MULTIMEDIA</a:t>
            </a:r>
          </a:p>
        </p:txBody>
      </p:sp>
      <p:pic>
        <p:nvPicPr>
          <p:cNvPr id="8194" name="Picture 2"/>
          <p:cNvPicPr>
            <a:picLocks noChangeAspect="1" noChangeArrowheads="1"/>
          </p:cNvPicPr>
          <p:nvPr/>
        </p:nvPicPr>
        <p:blipFill>
          <a:blip r:embed="rId2" cstate="print"/>
          <a:srcRect l="62306" t="39500" r="2848" b="20600"/>
          <a:stretch>
            <a:fillRect/>
          </a:stretch>
        </p:blipFill>
        <p:spPr bwMode="auto">
          <a:xfrm>
            <a:off x="395536" y="2276872"/>
            <a:ext cx="8136904" cy="4176464"/>
          </a:xfrm>
          <a:prstGeom prst="rect">
            <a:avLst/>
          </a:prstGeom>
          <a:noFill/>
          <a:ln w="9525">
            <a:noFill/>
            <a:miter lim="800000"/>
            <a:headEnd/>
            <a:tailEnd/>
          </a:ln>
          <a:effectLst>
            <a:outerShdw blurRad="50800" dist="50800" dir="5400000" algn="ctr" rotWithShape="0">
              <a:srgbClr val="FF0000"/>
            </a:outerShdw>
          </a:effectLst>
        </p:spPr>
      </p:pic>
      <p:sp>
        <p:nvSpPr>
          <p:cNvPr id="7" name="6 Marcador de número de diapositiva"/>
          <p:cNvSpPr>
            <a:spLocks noGrp="1"/>
          </p:cNvSpPr>
          <p:nvPr>
            <p:ph type="sldNum" sz="quarter" idx="12"/>
          </p:nvPr>
        </p:nvSpPr>
        <p:spPr/>
        <p:txBody>
          <a:bodyPr/>
          <a:lstStyle/>
          <a:p>
            <a:fld id="{0C0A206E-FD98-4925-99A6-E39F18AC1176}" type="slidenum">
              <a:rPr lang="es-AR" smtClean="0"/>
              <a:pPr/>
              <a:t>2</a:t>
            </a:fld>
            <a:endParaRPr lang="es-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403648" y="332656"/>
            <a:ext cx="6696744"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scene3d>
              <a:camera prst="orthographicFront"/>
              <a:lightRig rig="soft" dir="t">
                <a:rot lat="0" lon="0" rev="16800000"/>
              </a:lightRig>
            </a:scene3d>
            <a:sp3d prstMaterial="softEdge">
              <a:bevelT w="38100" h="38100"/>
            </a:sp3d>
          </a:bodyPr>
          <a:lstStyle/>
          <a:p>
            <a:pPr algn="ctr">
              <a:spcBef>
                <a:spcPct val="0"/>
              </a:spcBef>
            </a:pPr>
            <a:r>
              <a:rPr lang="es-ES" sz="5400" b="1" i="1" dirty="0" smtClean="0">
                <a:ln w="6350">
                  <a:noFill/>
                </a:ln>
                <a:effectLst>
                  <a:outerShdw blurRad="114300" dist="101600" dir="2700000" algn="tl" rotWithShape="0">
                    <a:srgbClr val="000000">
                      <a:alpha val="40000"/>
                    </a:srgbClr>
                  </a:outerShdw>
                </a:effectLst>
                <a:latin typeface="Arial" pitchFamily="34" charset="0"/>
                <a:cs typeface="Arial" pitchFamily="34" charset="0"/>
              </a:rPr>
              <a:t>Cámaras Digitales</a:t>
            </a:r>
            <a:endParaRPr lang="es-AR" sz="5400" b="1" i="1" dirty="0" smtClean="0">
              <a:ln w="6350">
                <a:noFill/>
              </a:ln>
              <a:effectLst>
                <a:outerShdw blurRad="114300" dist="101600" dir="2700000" algn="tl" rotWithShape="0">
                  <a:srgbClr val="000000">
                    <a:alpha val="40000"/>
                  </a:srgbClr>
                </a:outerShdw>
              </a:effectLst>
              <a:latin typeface="Arial" pitchFamily="34" charset="0"/>
              <a:cs typeface="Arial" pitchFamily="34" charset="0"/>
            </a:endParaRPr>
          </a:p>
        </p:txBody>
      </p:sp>
      <p:pic>
        <p:nvPicPr>
          <p:cNvPr id="6146" name="Picture 2"/>
          <p:cNvPicPr>
            <a:picLocks noChangeAspect="1" noChangeArrowheads="1"/>
          </p:cNvPicPr>
          <p:nvPr/>
        </p:nvPicPr>
        <p:blipFill>
          <a:blip r:embed="rId3" cstate="print"/>
          <a:srcRect/>
          <a:stretch>
            <a:fillRect/>
          </a:stretch>
        </p:blipFill>
        <p:spPr bwMode="auto">
          <a:xfrm>
            <a:off x="323528" y="1916832"/>
            <a:ext cx="3143250" cy="2724150"/>
          </a:xfrm>
          <a:prstGeom prst="rect">
            <a:avLst/>
          </a:prstGeom>
          <a:noFill/>
          <a:ln w="9525">
            <a:noFill/>
            <a:miter lim="800000"/>
            <a:headEnd/>
            <a:tailEnd/>
          </a:ln>
        </p:spPr>
      </p:pic>
      <p:pic>
        <p:nvPicPr>
          <p:cNvPr id="4" name="Picture 2"/>
          <p:cNvPicPr>
            <a:picLocks noChangeAspect="1" noChangeArrowheads="1"/>
          </p:cNvPicPr>
          <p:nvPr/>
        </p:nvPicPr>
        <p:blipFill>
          <a:blip r:embed="rId4" cstate="print"/>
          <a:srcRect l="4425" t="12600" r="51675" b="2751"/>
          <a:stretch>
            <a:fillRect/>
          </a:stretch>
        </p:blipFill>
        <p:spPr bwMode="auto">
          <a:xfrm>
            <a:off x="3491880" y="1556792"/>
            <a:ext cx="5352256" cy="4797152"/>
          </a:xfrm>
          <a:prstGeom prst="rect">
            <a:avLst/>
          </a:prstGeom>
          <a:noFill/>
          <a:ln w="9525">
            <a:noFill/>
            <a:miter lim="800000"/>
            <a:headEnd/>
            <a:tailEnd/>
          </a:ln>
        </p:spPr>
      </p:pic>
      <p:sp>
        <p:nvSpPr>
          <p:cNvPr id="5" name="4 Marcador de número de diapositiva"/>
          <p:cNvSpPr>
            <a:spLocks noGrp="1"/>
          </p:cNvSpPr>
          <p:nvPr>
            <p:ph type="sldNum" sz="quarter" idx="12"/>
          </p:nvPr>
        </p:nvSpPr>
        <p:spPr/>
        <p:txBody>
          <a:bodyPr/>
          <a:lstStyle/>
          <a:p>
            <a:fld id="{0C0A206E-FD98-4925-99A6-E39F18AC1176}" type="slidenum">
              <a:rPr lang="es-AR" smtClean="0"/>
              <a:pPr/>
              <a:t>20</a:t>
            </a:fld>
            <a:endParaRPr lang="es-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11560" y="332656"/>
            <a:ext cx="799288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scene3d>
              <a:camera prst="orthographicFront"/>
              <a:lightRig rig="soft" dir="t">
                <a:rot lat="0" lon="0" rev="16800000"/>
              </a:lightRig>
            </a:scene3d>
            <a:sp3d prstMaterial="softEdge">
              <a:bevelT w="38100" h="38100"/>
            </a:sp3d>
          </a:bodyPr>
          <a:lstStyle/>
          <a:p>
            <a:pPr algn="ctr">
              <a:spcBef>
                <a:spcPct val="0"/>
              </a:spcBef>
            </a:pPr>
            <a:r>
              <a:rPr lang="es-ES_tradnl" sz="5400" b="1" i="1" dirty="0" err="1" smtClean="0">
                <a:ln w="6350">
                  <a:noFill/>
                </a:ln>
                <a:effectLst>
                  <a:outerShdw blurRad="114300" dist="101600" dir="2700000" algn="tl" rotWithShape="0">
                    <a:srgbClr val="000000">
                      <a:alpha val="40000"/>
                    </a:srgbClr>
                  </a:outerShdw>
                </a:effectLst>
                <a:latin typeface="Arial" pitchFamily="34" charset="0"/>
                <a:cs typeface="Arial" pitchFamily="34" charset="0"/>
              </a:rPr>
              <a:t>Microfonos</a:t>
            </a:r>
            <a:endParaRPr lang="es-AR" sz="5400" b="1" i="1" dirty="0">
              <a:ln w="6350">
                <a:noFill/>
              </a:ln>
              <a:effectLst>
                <a:outerShdw blurRad="114300" dist="101600" dir="2700000" algn="tl" rotWithShape="0">
                  <a:srgbClr val="000000">
                    <a:alpha val="40000"/>
                  </a:srgbClr>
                </a:outerShdw>
              </a:effectLst>
              <a:latin typeface="Arial" pitchFamily="34" charset="0"/>
              <a:cs typeface="Arial" pitchFamily="34" charset="0"/>
            </a:endParaRPr>
          </a:p>
        </p:txBody>
      </p:sp>
      <p:pic>
        <p:nvPicPr>
          <p:cNvPr id="24578" name="Picture 2" descr="http://t0.gstatic.com/images?q=tbn:ANd9GcR-U8ejeYAbPPXylebf2HZujVods9SW8bdNBE_MY9evfUT4HsObd9ib">
            <a:hlinkClick r:id="rId3"/>
          </p:cNvPr>
          <p:cNvPicPr>
            <a:picLocks noChangeAspect="1" noChangeArrowheads="1"/>
          </p:cNvPicPr>
          <p:nvPr/>
        </p:nvPicPr>
        <p:blipFill>
          <a:blip r:embed="rId4" cstate="print"/>
          <a:srcRect/>
          <a:stretch>
            <a:fillRect/>
          </a:stretch>
        </p:blipFill>
        <p:spPr bwMode="auto">
          <a:xfrm>
            <a:off x="827584" y="2564904"/>
            <a:ext cx="3960440" cy="3896562"/>
          </a:xfrm>
          <a:prstGeom prst="rect">
            <a:avLst/>
          </a:prstGeom>
          <a:noFill/>
        </p:spPr>
      </p:pic>
      <p:pic>
        <p:nvPicPr>
          <p:cNvPr id="24580" name="Picture 4" descr="http://t2.gstatic.com/images?q=tbn:ANd9GcQfV5w8FLeLexkrDGVCZdbWRS4kOknaWcSL30tmTowo7-e8K-JA7P5YbycL">
            <a:hlinkClick r:id="rId5"/>
          </p:cNvPr>
          <p:cNvPicPr>
            <a:picLocks noChangeAspect="1" noChangeArrowheads="1"/>
          </p:cNvPicPr>
          <p:nvPr/>
        </p:nvPicPr>
        <p:blipFill>
          <a:blip r:embed="rId6" cstate="print"/>
          <a:srcRect/>
          <a:stretch>
            <a:fillRect/>
          </a:stretch>
        </p:blipFill>
        <p:spPr bwMode="auto">
          <a:xfrm>
            <a:off x="5220072" y="3861048"/>
            <a:ext cx="3367600" cy="2520280"/>
          </a:xfrm>
          <a:prstGeom prst="rect">
            <a:avLst/>
          </a:prstGeom>
          <a:noFill/>
        </p:spPr>
      </p:pic>
      <p:sp>
        <p:nvSpPr>
          <p:cNvPr id="5" name="4 Marcador de número de diapositiva"/>
          <p:cNvSpPr>
            <a:spLocks noGrp="1"/>
          </p:cNvSpPr>
          <p:nvPr>
            <p:ph type="sldNum" sz="quarter" idx="12"/>
          </p:nvPr>
        </p:nvSpPr>
        <p:spPr/>
        <p:txBody>
          <a:bodyPr/>
          <a:lstStyle/>
          <a:p>
            <a:fld id="{0C0A206E-FD98-4925-99A6-E39F18AC1176}" type="slidenum">
              <a:rPr lang="es-AR" smtClean="0"/>
              <a:pPr/>
              <a:t>21</a:t>
            </a:fld>
            <a:endParaRPr lang="es-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9552" y="0"/>
            <a:ext cx="8136904" cy="980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scene3d>
              <a:camera prst="orthographicFront"/>
              <a:lightRig rig="soft" dir="t">
                <a:rot lat="0" lon="0" rev="16800000"/>
              </a:lightRig>
            </a:scene3d>
            <a:sp3d prstMaterial="softEdge">
              <a:bevelT w="38100" h="38100"/>
            </a:sp3d>
          </a:bodyPr>
          <a:lstStyle/>
          <a:p>
            <a:pPr algn="ctr">
              <a:spcBef>
                <a:spcPct val="0"/>
              </a:spcBef>
            </a:pPr>
            <a:r>
              <a:rPr lang="es-ES_tradnl" sz="5400" b="1" i="1" dirty="0" smtClean="0">
                <a:ln w="6350">
                  <a:noFill/>
                </a:ln>
                <a:effectLst>
                  <a:outerShdw blurRad="114300" dist="101600" dir="2700000" algn="tl" rotWithShape="0">
                    <a:srgbClr val="000000">
                      <a:alpha val="40000"/>
                    </a:srgbClr>
                  </a:outerShdw>
                </a:effectLst>
                <a:latin typeface="Arial" pitchFamily="34" charset="0"/>
                <a:cs typeface="Arial" pitchFamily="34" charset="0"/>
              </a:rPr>
              <a:t>Parlantes o  bocinas</a:t>
            </a:r>
            <a:endParaRPr lang="es-AR" sz="5400" b="1" i="1" dirty="0">
              <a:ln w="6350">
                <a:noFill/>
              </a:ln>
              <a:effectLst>
                <a:outerShdw blurRad="114300" dist="101600" dir="2700000" algn="tl" rotWithShape="0">
                  <a:srgbClr val="000000">
                    <a:alpha val="40000"/>
                  </a:srgbClr>
                </a:outerShdw>
              </a:effectLst>
              <a:latin typeface="Arial" pitchFamily="34" charset="0"/>
              <a:cs typeface="Arial" pitchFamily="34" charset="0"/>
            </a:endParaRPr>
          </a:p>
        </p:txBody>
      </p:sp>
      <p:pic>
        <p:nvPicPr>
          <p:cNvPr id="25602" name="Picture 2" descr="http://t0.gstatic.com/images?q=tbn:ANd9GcT0PtNt8WvkfXkh21pf-YNj5cbqnl9-B1Xp7lBU1jq3JCpZyCAjibnM81o">
            <a:hlinkClick r:id="rId3"/>
          </p:cNvPr>
          <p:cNvPicPr>
            <a:picLocks noChangeAspect="1" noChangeArrowheads="1"/>
          </p:cNvPicPr>
          <p:nvPr/>
        </p:nvPicPr>
        <p:blipFill>
          <a:blip r:embed="rId4" cstate="print"/>
          <a:srcRect/>
          <a:stretch>
            <a:fillRect/>
          </a:stretch>
        </p:blipFill>
        <p:spPr bwMode="auto">
          <a:xfrm>
            <a:off x="2771800" y="1268760"/>
            <a:ext cx="3312368" cy="2192367"/>
          </a:xfrm>
          <a:prstGeom prst="rect">
            <a:avLst/>
          </a:prstGeom>
          <a:noFill/>
        </p:spPr>
      </p:pic>
      <p:pic>
        <p:nvPicPr>
          <p:cNvPr id="25604" name="Picture 4" descr="http://t2.gstatic.com/images?q=tbn:ANd9GcTtuBUeyq6nyzciACm-ItqC9xcpBkrWHenr0sIhhUfDGF_zIFhjAPO3c8j3">
            <a:hlinkClick r:id="rId5"/>
          </p:cNvPr>
          <p:cNvPicPr>
            <a:picLocks noChangeAspect="1" noChangeArrowheads="1"/>
          </p:cNvPicPr>
          <p:nvPr/>
        </p:nvPicPr>
        <p:blipFill>
          <a:blip r:embed="rId6" cstate="print"/>
          <a:srcRect/>
          <a:stretch>
            <a:fillRect/>
          </a:stretch>
        </p:blipFill>
        <p:spPr bwMode="auto">
          <a:xfrm>
            <a:off x="179512" y="3861048"/>
            <a:ext cx="3324481" cy="2736304"/>
          </a:xfrm>
          <a:prstGeom prst="rect">
            <a:avLst/>
          </a:prstGeom>
          <a:noFill/>
        </p:spPr>
      </p:pic>
      <p:pic>
        <p:nvPicPr>
          <p:cNvPr id="25606" name="Picture 6" descr="http://t3.gstatic.com/images?q=tbn:ANd9GcRusRfUjNCiGQQVDmNcCIllxwKcdL21bf2XfkAXzT5wWykZRLFoe3HVQoKJ">
            <a:hlinkClick r:id="rId7"/>
          </p:cNvPr>
          <p:cNvPicPr>
            <a:picLocks noChangeAspect="1" noChangeArrowheads="1"/>
          </p:cNvPicPr>
          <p:nvPr/>
        </p:nvPicPr>
        <p:blipFill>
          <a:blip r:embed="rId8" cstate="print"/>
          <a:srcRect/>
          <a:stretch>
            <a:fillRect/>
          </a:stretch>
        </p:blipFill>
        <p:spPr bwMode="auto">
          <a:xfrm>
            <a:off x="5436096" y="3861048"/>
            <a:ext cx="3247705" cy="2448272"/>
          </a:xfrm>
          <a:prstGeom prst="rect">
            <a:avLst/>
          </a:prstGeom>
          <a:noFill/>
        </p:spPr>
      </p:pic>
      <p:sp>
        <p:nvSpPr>
          <p:cNvPr id="6" name="5 Marcador de número de diapositiva"/>
          <p:cNvSpPr>
            <a:spLocks noGrp="1"/>
          </p:cNvSpPr>
          <p:nvPr>
            <p:ph type="sldNum" sz="quarter" idx="12"/>
          </p:nvPr>
        </p:nvSpPr>
        <p:spPr/>
        <p:txBody>
          <a:bodyPr/>
          <a:lstStyle/>
          <a:p>
            <a:fld id="{0C0A206E-FD98-4925-99A6-E39F18AC1176}" type="slidenum">
              <a:rPr lang="es-AR" smtClean="0"/>
              <a:pPr/>
              <a:t>22</a:t>
            </a:fld>
            <a:endParaRPr lang="es-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51520" y="3473"/>
            <a:ext cx="8640960" cy="905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4400" b="1" i="1" dirty="0" smtClean="0">
                <a:latin typeface="Arial" pitchFamily="34" charset="0"/>
                <a:cs typeface="Arial" pitchFamily="34" charset="0"/>
              </a:rPr>
              <a:t>Monitores</a:t>
            </a:r>
            <a:endParaRPr lang="es-AR" sz="4400" b="1" i="1" dirty="0">
              <a:latin typeface="Arial" pitchFamily="34" charset="0"/>
              <a:cs typeface="Arial" pitchFamily="34" charset="0"/>
            </a:endParaRPr>
          </a:p>
        </p:txBody>
      </p:sp>
      <p:sp>
        <p:nvSpPr>
          <p:cNvPr id="3" name="2 Rectángulo"/>
          <p:cNvSpPr/>
          <p:nvPr/>
        </p:nvSpPr>
        <p:spPr>
          <a:xfrm>
            <a:off x="179512" y="1052736"/>
            <a:ext cx="8784976" cy="568863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3200" b="1" i="1" dirty="0" smtClean="0">
                <a:latin typeface="Arial" pitchFamily="34" charset="0"/>
                <a:cs typeface="Arial" pitchFamily="34" charset="0"/>
              </a:rPr>
              <a:t>El monitor es el dispositivo que permite visualizar las imágenes y los textos en una pantalla.</a:t>
            </a:r>
          </a:p>
          <a:p>
            <a:r>
              <a:rPr lang="es-AR" sz="3200" b="1" i="1" dirty="0" smtClean="0">
                <a:solidFill>
                  <a:schemeClr val="bg1"/>
                </a:solidFill>
                <a:latin typeface="Arial" pitchFamily="34" charset="0"/>
                <a:cs typeface="Arial" pitchFamily="34" charset="0"/>
              </a:rPr>
              <a:t>Tamaño de su pantalla: Se mide en pulgadas y es la diagonal de la pantalla.</a:t>
            </a:r>
          </a:p>
          <a:p>
            <a:r>
              <a:rPr lang="es-AR" sz="3200" b="1" i="1" dirty="0" smtClean="0">
                <a:latin typeface="Arial" pitchFamily="34" charset="0"/>
                <a:cs typeface="Arial" pitchFamily="34" charset="0"/>
              </a:rPr>
              <a:t>Punto de imagen : Distancia entre dos puntos del mismo color, y cuando más pequeño sea mejor (varía entre 0.22 y 0.31).</a:t>
            </a:r>
          </a:p>
          <a:p>
            <a:r>
              <a:rPr lang="es-AR" sz="3200" b="1" i="1" dirty="0" smtClean="0">
                <a:solidFill>
                  <a:schemeClr val="bg1"/>
                </a:solidFill>
                <a:latin typeface="Arial" pitchFamily="34" charset="0"/>
                <a:cs typeface="Arial" pitchFamily="34" charset="0"/>
              </a:rPr>
              <a:t>Frecuencia de barrido de pantalla: son veces por segundo que refresca la pantalla y si éste se produce de una forma entrelazada o no. </a:t>
            </a:r>
          </a:p>
        </p:txBody>
      </p:sp>
      <p:sp>
        <p:nvSpPr>
          <p:cNvPr id="4" name="3 Marcador de número de diapositiva"/>
          <p:cNvSpPr>
            <a:spLocks noGrp="1"/>
          </p:cNvSpPr>
          <p:nvPr>
            <p:ph type="sldNum" sz="quarter" idx="12"/>
          </p:nvPr>
        </p:nvSpPr>
        <p:spPr/>
        <p:txBody>
          <a:bodyPr/>
          <a:lstStyle/>
          <a:p>
            <a:fld id="{0C0A206E-FD98-4925-99A6-E39F18AC1176}" type="slidenum">
              <a:rPr lang="es-AR" smtClean="0"/>
              <a:pPr/>
              <a:t>23</a:t>
            </a:fld>
            <a:endParaRPr lang="es-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51520" y="404664"/>
            <a:ext cx="8640960" cy="692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4400" b="1" i="1" dirty="0" smtClean="0">
                <a:latin typeface="Arial" pitchFamily="34" charset="0"/>
                <a:cs typeface="Arial" pitchFamily="34" charset="0"/>
              </a:rPr>
              <a:t>Monitores TRC</a:t>
            </a:r>
            <a:endParaRPr lang="es-AR" sz="4400" b="1" i="1" dirty="0">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467544" y="2852936"/>
            <a:ext cx="2809875" cy="29527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563888" y="1772816"/>
            <a:ext cx="5184576" cy="4625968"/>
          </a:xfrm>
          <a:prstGeom prst="rect">
            <a:avLst/>
          </a:prstGeom>
          <a:noFill/>
          <a:ln w="9525">
            <a:noFill/>
            <a:miter lim="800000"/>
            <a:headEnd/>
            <a:tailEnd/>
          </a:ln>
        </p:spPr>
      </p:pic>
      <p:sp>
        <p:nvSpPr>
          <p:cNvPr id="5" name="4 Marcador de número de diapositiva"/>
          <p:cNvSpPr>
            <a:spLocks noGrp="1"/>
          </p:cNvSpPr>
          <p:nvPr>
            <p:ph type="sldNum" sz="quarter" idx="12"/>
          </p:nvPr>
        </p:nvSpPr>
        <p:spPr/>
        <p:txBody>
          <a:bodyPr/>
          <a:lstStyle/>
          <a:p>
            <a:fld id="{0C0A206E-FD98-4925-99A6-E39F18AC1176}" type="slidenum">
              <a:rPr lang="es-AR" smtClean="0"/>
              <a:pPr/>
              <a:t>24</a:t>
            </a:fld>
            <a:endParaRPr lang="es-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260648"/>
            <a:ext cx="8676456" cy="692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4400" b="1" i="1" dirty="0" smtClean="0">
                <a:latin typeface="Arial" pitchFamily="34" charset="0"/>
                <a:cs typeface="Arial" pitchFamily="34" charset="0"/>
              </a:rPr>
              <a:t>Monitores - LCD</a:t>
            </a:r>
            <a:endParaRPr lang="es-AR" sz="4400" b="1" i="1" dirty="0">
              <a:latin typeface="Arial" pitchFamily="34" charset="0"/>
              <a:cs typeface="Arial" pitchFamily="34" charset="0"/>
            </a:endParaRP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25</a:t>
            </a:fld>
            <a:endParaRPr lang="es-AR"/>
          </a:p>
        </p:txBody>
      </p:sp>
      <p:pic>
        <p:nvPicPr>
          <p:cNvPr id="2050" name="Picture 2" descr="http://serviciotecnicosamsung.files.wordpress.com/2010/10/monitor_samsung_732nw.jpg"/>
          <p:cNvPicPr>
            <a:picLocks noChangeAspect="1" noChangeArrowheads="1"/>
          </p:cNvPicPr>
          <p:nvPr/>
        </p:nvPicPr>
        <p:blipFill>
          <a:blip r:embed="rId3" cstate="print"/>
          <a:srcRect/>
          <a:stretch>
            <a:fillRect/>
          </a:stretch>
        </p:blipFill>
        <p:spPr bwMode="auto">
          <a:xfrm>
            <a:off x="6300192" y="1484784"/>
            <a:ext cx="2016224" cy="2016224"/>
          </a:xfrm>
          <a:prstGeom prst="rect">
            <a:avLst/>
          </a:prstGeom>
          <a:noFill/>
        </p:spPr>
      </p:pic>
      <p:pic>
        <p:nvPicPr>
          <p:cNvPr id="2058" name="Picture 10"/>
          <p:cNvPicPr>
            <a:picLocks noChangeAspect="1" noChangeArrowheads="1"/>
          </p:cNvPicPr>
          <p:nvPr/>
        </p:nvPicPr>
        <p:blipFill>
          <a:blip r:embed="rId4" cstate="print"/>
          <a:srcRect l="80025" t="12526" r="1666" b="26575"/>
          <a:stretch>
            <a:fillRect/>
          </a:stretch>
        </p:blipFill>
        <p:spPr bwMode="auto">
          <a:xfrm>
            <a:off x="0" y="1196752"/>
            <a:ext cx="5436096" cy="5661248"/>
          </a:xfrm>
          <a:prstGeom prst="rect">
            <a:avLst/>
          </a:prstGeom>
          <a:noFill/>
          <a:ln w="38100" cmpd="sng">
            <a:solidFill>
              <a:schemeClr val="bg1"/>
            </a:solidFill>
            <a:miter lim="800000"/>
            <a:headEnd/>
            <a:tailEnd/>
          </a:ln>
        </p:spPr>
      </p:pic>
      <p:pic>
        <p:nvPicPr>
          <p:cNvPr id="15" name="Picture 10"/>
          <p:cNvPicPr>
            <a:picLocks noChangeAspect="1" noChangeArrowheads="1"/>
          </p:cNvPicPr>
          <p:nvPr/>
        </p:nvPicPr>
        <p:blipFill>
          <a:blip r:embed="rId4" cstate="print"/>
          <a:srcRect l="81534" t="76487" r="2995" b="2717"/>
          <a:stretch>
            <a:fillRect/>
          </a:stretch>
        </p:blipFill>
        <p:spPr bwMode="auto">
          <a:xfrm>
            <a:off x="5620254" y="3861048"/>
            <a:ext cx="3523746" cy="2664296"/>
          </a:xfrm>
          <a:prstGeom prst="rect">
            <a:avLst/>
          </a:prstGeom>
          <a:noFill/>
          <a:ln w="38100" cmpd="sng">
            <a:solidFill>
              <a:schemeClr val="bg1"/>
            </a:solid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0"/>
            <a:ext cx="7920880" cy="692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4400" b="1" i="1" dirty="0" smtClean="0">
                <a:latin typeface="Arial" pitchFamily="34" charset="0"/>
                <a:cs typeface="Arial" pitchFamily="34" charset="0"/>
              </a:rPr>
              <a:t>Monitores -Plasma</a:t>
            </a:r>
            <a:endParaRPr lang="es-AR" sz="4400" b="1" i="1" dirty="0">
              <a:latin typeface="Arial" pitchFamily="34" charset="0"/>
              <a:cs typeface="Arial" pitchFamily="34" charset="0"/>
            </a:endParaRP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26</a:t>
            </a:fld>
            <a:endParaRPr lang="es-AR"/>
          </a:p>
        </p:txBody>
      </p:sp>
      <p:pic>
        <p:nvPicPr>
          <p:cNvPr id="50180" name="Picture 4" descr="File:Plasma-display-composition.svg">
            <a:hlinkClick r:id="rId3"/>
          </p:cNvPr>
          <p:cNvPicPr>
            <a:picLocks noChangeAspect="1" noChangeArrowheads="1"/>
          </p:cNvPicPr>
          <p:nvPr/>
        </p:nvPicPr>
        <p:blipFill>
          <a:blip r:embed="rId4" cstate="print"/>
          <a:srcRect/>
          <a:stretch>
            <a:fillRect/>
          </a:stretch>
        </p:blipFill>
        <p:spPr bwMode="auto">
          <a:xfrm>
            <a:off x="323528" y="1988840"/>
            <a:ext cx="5328592" cy="3525437"/>
          </a:xfrm>
          <a:prstGeom prst="rect">
            <a:avLst/>
          </a:prstGeom>
          <a:solidFill>
            <a:schemeClr val="tx1"/>
          </a:solidFill>
          <a:ln w="38100" cmpd="sng">
            <a:solidFill>
              <a:schemeClr val="tx1"/>
            </a:solidFill>
          </a:ln>
        </p:spPr>
      </p:pic>
      <p:pic>
        <p:nvPicPr>
          <p:cNvPr id="50178" name="Picture 2" descr="http://upload.wikimedia.org/wikipedia/commons/thumb/a/a4/Plasma_display.jpg/250px-Plasma_display.jpg">
            <a:hlinkClick r:id="rId5"/>
          </p:cNvPr>
          <p:cNvPicPr>
            <a:picLocks noChangeAspect="1" noChangeArrowheads="1"/>
          </p:cNvPicPr>
          <p:nvPr/>
        </p:nvPicPr>
        <p:blipFill>
          <a:blip r:embed="rId6" cstate="print"/>
          <a:srcRect/>
          <a:stretch>
            <a:fillRect/>
          </a:stretch>
        </p:blipFill>
        <p:spPr bwMode="auto">
          <a:xfrm>
            <a:off x="5868144" y="980728"/>
            <a:ext cx="3046370" cy="2736304"/>
          </a:xfrm>
          <a:prstGeom prst="rect">
            <a:avLst/>
          </a:prstGeom>
          <a:noFill/>
        </p:spPr>
      </p:pic>
      <p:pic>
        <p:nvPicPr>
          <p:cNvPr id="29698" name="Picture 2"/>
          <p:cNvPicPr>
            <a:picLocks noChangeAspect="1" noChangeArrowheads="1"/>
          </p:cNvPicPr>
          <p:nvPr/>
        </p:nvPicPr>
        <p:blipFill>
          <a:blip r:embed="rId7" cstate="print"/>
          <a:srcRect/>
          <a:stretch>
            <a:fillRect/>
          </a:stretch>
        </p:blipFill>
        <p:spPr bwMode="auto">
          <a:xfrm>
            <a:off x="5796136" y="4581128"/>
            <a:ext cx="3059832" cy="18673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0"/>
            <a:ext cx="7992888" cy="692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4400" b="1" i="1" dirty="0" smtClean="0">
                <a:latin typeface="Arial" pitchFamily="34" charset="0"/>
                <a:cs typeface="Arial" pitchFamily="34" charset="0"/>
              </a:rPr>
              <a:t>Monitores - </a:t>
            </a:r>
            <a:r>
              <a:rPr lang="es-AR" sz="4400" b="1" i="1" dirty="0" err="1" smtClean="0">
                <a:latin typeface="Arial" pitchFamily="34" charset="0"/>
                <a:cs typeface="Arial" pitchFamily="34" charset="0"/>
              </a:rPr>
              <a:t>Amoled</a:t>
            </a: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27</a:t>
            </a:fld>
            <a:endParaRPr lang="es-AR"/>
          </a:p>
        </p:txBody>
      </p:sp>
      <p:pic>
        <p:nvPicPr>
          <p:cNvPr id="52226" name="Picture 2" descr="File:Estructura es OLED.jpg">
            <a:hlinkClick r:id="rId3"/>
          </p:cNvPr>
          <p:cNvPicPr>
            <a:picLocks noChangeAspect="1" noChangeArrowheads="1"/>
          </p:cNvPicPr>
          <p:nvPr/>
        </p:nvPicPr>
        <p:blipFill>
          <a:blip r:embed="rId4" cstate="print"/>
          <a:srcRect/>
          <a:stretch>
            <a:fillRect/>
          </a:stretch>
        </p:blipFill>
        <p:spPr bwMode="auto">
          <a:xfrm>
            <a:off x="0" y="1124744"/>
            <a:ext cx="8748464" cy="2757450"/>
          </a:xfrm>
          <a:prstGeom prst="rect">
            <a:avLst/>
          </a:prstGeom>
          <a:noFill/>
        </p:spPr>
      </p:pic>
      <p:pic>
        <p:nvPicPr>
          <p:cNvPr id="52230" name="Picture 6" descr="http://upload.wikimedia.org/wikipedia/commons/thumb/a/a9/OLED_schematic.svg/400px-OLED_schematic.svg.png">
            <a:hlinkClick r:id="rId5"/>
          </p:cNvPr>
          <p:cNvPicPr>
            <a:picLocks noChangeAspect="1" noChangeArrowheads="1"/>
          </p:cNvPicPr>
          <p:nvPr/>
        </p:nvPicPr>
        <p:blipFill>
          <a:blip r:embed="rId6" cstate="print"/>
          <a:srcRect/>
          <a:stretch>
            <a:fillRect/>
          </a:stretch>
        </p:blipFill>
        <p:spPr bwMode="auto">
          <a:xfrm>
            <a:off x="0" y="4509120"/>
            <a:ext cx="3810000" cy="1533526"/>
          </a:xfrm>
          <a:prstGeom prst="rect">
            <a:avLst/>
          </a:prstGeom>
          <a:noFill/>
        </p:spPr>
      </p:pic>
      <p:pic>
        <p:nvPicPr>
          <p:cNvPr id="52231" name="Picture 7" descr="http://bits.wikimedia.org/static-1.20wmf10/skins/common/images/magnify-clip.png">
            <a:hlinkClick r:id="rId7" tooltip="Enlarge"/>
          </p:cNvPr>
          <p:cNvPicPr>
            <a:picLocks noChangeAspect="1" noChangeArrowheads="1"/>
          </p:cNvPicPr>
          <p:nvPr/>
        </p:nvPicPr>
        <p:blipFill>
          <a:blip r:embed="rId8" cstate="print"/>
          <a:srcRect/>
          <a:stretch>
            <a:fillRect/>
          </a:stretch>
        </p:blipFill>
        <p:spPr bwMode="auto">
          <a:xfrm>
            <a:off x="228600" y="182563"/>
            <a:ext cx="142875" cy="104775"/>
          </a:xfrm>
          <a:prstGeom prst="rect">
            <a:avLst/>
          </a:prstGeom>
          <a:noFill/>
        </p:spPr>
      </p:pic>
      <p:sp>
        <p:nvSpPr>
          <p:cNvPr id="11" name="10 Rectángulo"/>
          <p:cNvSpPr/>
          <p:nvPr/>
        </p:nvSpPr>
        <p:spPr>
          <a:xfrm>
            <a:off x="4067944" y="4221088"/>
            <a:ext cx="4572000" cy="2308324"/>
          </a:xfrm>
          <a:prstGeom prst="rect">
            <a:avLst/>
          </a:prstGeom>
          <a:solidFill>
            <a:schemeClr val="accent1">
              <a:lumMod val="75000"/>
            </a:schemeClr>
          </a:solidFill>
        </p:spPr>
        <p:txBody>
          <a:bodyPr wrap="square">
            <a:spAutoFit/>
          </a:bodyPr>
          <a:lstStyle/>
          <a:p>
            <a:pPr lvl="0" eaLnBrk="0" fontAlgn="base" hangingPunct="0">
              <a:spcBef>
                <a:spcPct val="0"/>
              </a:spcBef>
              <a:spcAft>
                <a:spcPct val="0"/>
              </a:spcAft>
            </a:pPr>
            <a:r>
              <a:rPr lang="es-AR" sz="2400" dirty="0" smtClean="0">
                <a:solidFill>
                  <a:prstClr val="white"/>
                </a:solidFill>
                <a:latin typeface="Arial" pitchFamily="34" charset="0"/>
                <a:cs typeface="Arial" pitchFamily="34" charset="0"/>
              </a:rPr>
              <a:t>Principio de funcionamiento de OLED: 1. Cátodo (-), </a:t>
            </a:r>
            <a:endParaRPr lang="es-AR" sz="2400" dirty="0" smtClean="0">
              <a:solidFill>
                <a:prstClr val="white"/>
              </a:solidFill>
              <a:latin typeface="Arial" pitchFamily="34" charset="0"/>
              <a:cs typeface="Arial" pitchFamily="34" charset="0"/>
            </a:endParaRPr>
          </a:p>
          <a:p>
            <a:pPr lvl="0" eaLnBrk="0" fontAlgn="base" hangingPunct="0">
              <a:spcBef>
                <a:spcPct val="0"/>
              </a:spcBef>
              <a:spcAft>
                <a:spcPct val="0"/>
              </a:spcAft>
            </a:pPr>
            <a:r>
              <a:rPr lang="es-AR" sz="2400" dirty="0" smtClean="0">
                <a:solidFill>
                  <a:prstClr val="white"/>
                </a:solidFill>
                <a:latin typeface="Arial" pitchFamily="34" charset="0"/>
                <a:cs typeface="Arial" pitchFamily="34" charset="0"/>
              </a:rPr>
              <a:t>2</a:t>
            </a:r>
            <a:r>
              <a:rPr lang="es-AR" sz="2400" dirty="0" smtClean="0">
                <a:solidFill>
                  <a:prstClr val="white"/>
                </a:solidFill>
                <a:latin typeface="Arial" pitchFamily="34" charset="0"/>
                <a:cs typeface="Arial" pitchFamily="34" charset="0"/>
              </a:rPr>
              <a:t>. Capa de emisión, </a:t>
            </a:r>
            <a:endParaRPr lang="es-AR" sz="2400" dirty="0" smtClean="0">
              <a:solidFill>
                <a:prstClr val="white"/>
              </a:solidFill>
              <a:latin typeface="Arial" pitchFamily="34" charset="0"/>
              <a:cs typeface="Arial" pitchFamily="34" charset="0"/>
            </a:endParaRPr>
          </a:p>
          <a:p>
            <a:pPr lvl="0" eaLnBrk="0" fontAlgn="base" hangingPunct="0">
              <a:spcBef>
                <a:spcPct val="0"/>
              </a:spcBef>
              <a:spcAft>
                <a:spcPct val="0"/>
              </a:spcAft>
            </a:pPr>
            <a:r>
              <a:rPr lang="es-AR" sz="2400" dirty="0" smtClean="0">
                <a:solidFill>
                  <a:prstClr val="white"/>
                </a:solidFill>
                <a:latin typeface="Arial" pitchFamily="34" charset="0"/>
                <a:cs typeface="Arial" pitchFamily="34" charset="0"/>
              </a:rPr>
              <a:t>3. </a:t>
            </a:r>
            <a:r>
              <a:rPr lang="es-AR" sz="2400" dirty="0" smtClean="0">
                <a:solidFill>
                  <a:prstClr val="white"/>
                </a:solidFill>
                <a:latin typeface="Arial" pitchFamily="34" charset="0"/>
                <a:cs typeface="Arial" pitchFamily="34" charset="0"/>
              </a:rPr>
              <a:t>Emisión de radiación (luz), </a:t>
            </a:r>
            <a:endParaRPr lang="es-AR" sz="2400" dirty="0" smtClean="0">
              <a:solidFill>
                <a:prstClr val="white"/>
              </a:solidFill>
              <a:latin typeface="Arial" pitchFamily="34" charset="0"/>
              <a:cs typeface="Arial" pitchFamily="34" charset="0"/>
            </a:endParaRPr>
          </a:p>
          <a:p>
            <a:pPr lvl="0" eaLnBrk="0" fontAlgn="base" hangingPunct="0">
              <a:spcBef>
                <a:spcPct val="0"/>
              </a:spcBef>
              <a:spcAft>
                <a:spcPct val="0"/>
              </a:spcAft>
            </a:pPr>
            <a:r>
              <a:rPr lang="es-AR" sz="2400" dirty="0" smtClean="0">
                <a:solidFill>
                  <a:prstClr val="white"/>
                </a:solidFill>
                <a:latin typeface="Arial" pitchFamily="34" charset="0"/>
                <a:cs typeface="Arial" pitchFamily="34" charset="0"/>
              </a:rPr>
              <a:t>4 </a:t>
            </a:r>
            <a:r>
              <a:rPr lang="es-AR" sz="2400" dirty="0" smtClean="0">
                <a:solidFill>
                  <a:prstClr val="white"/>
                </a:solidFill>
                <a:latin typeface="Arial" pitchFamily="34" charset="0"/>
                <a:cs typeface="Arial" pitchFamily="34" charset="0"/>
              </a:rPr>
              <a:t>. Capa de conducción</a:t>
            </a:r>
            <a:r>
              <a:rPr lang="es-AR" sz="2400" dirty="0" smtClean="0">
                <a:solidFill>
                  <a:prstClr val="white"/>
                </a:solidFill>
                <a:latin typeface="Arial" pitchFamily="34" charset="0"/>
                <a:cs typeface="Arial" pitchFamily="34" charset="0"/>
              </a:rPr>
              <a:t>,</a:t>
            </a:r>
          </a:p>
          <a:p>
            <a:pPr lvl="0" eaLnBrk="0" fontAlgn="base" hangingPunct="0">
              <a:spcBef>
                <a:spcPct val="0"/>
              </a:spcBef>
              <a:spcAft>
                <a:spcPct val="0"/>
              </a:spcAft>
            </a:pPr>
            <a:r>
              <a:rPr lang="es-AR" sz="2400" dirty="0" smtClean="0">
                <a:solidFill>
                  <a:prstClr val="white"/>
                </a:solidFill>
                <a:latin typeface="Arial" pitchFamily="34" charset="0"/>
                <a:cs typeface="Arial" pitchFamily="34" charset="0"/>
              </a:rPr>
              <a:t> </a:t>
            </a:r>
            <a:r>
              <a:rPr lang="es-AR" sz="2400" dirty="0" smtClean="0">
                <a:solidFill>
                  <a:prstClr val="white"/>
                </a:solidFill>
                <a:latin typeface="Arial" pitchFamily="34" charset="0"/>
                <a:cs typeface="Arial" pitchFamily="34" charset="0"/>
              </a:rPr>
              <a:t>5. Ánodo (+).</a:t>
            </a:r>
          </a:p>
        </p:txBody>
      </p:sp>
      <p:pic>
        <p:nvPicPr>
          <p:cNvPr id="52234" name="Picture 10" descr="http://bits.wikimedia.org/static-1.20wmf9/skins/common/images/magnify-clip.png">
            <a:hlinkClick r:id="rId9" tooltip="Aumentar"/>
          </p:cNvPr>
          <p:cNvPicPr>
            <a:picLocks noChangeAspect="1" noChangeArrowheads="1"/>
          </p:cNvPicPr>
          <p:nvPr/>
        </p:nvPicPr>
        <p:blipFill>
          <a:blip r:embed="rId8" cstate="print"/>
          <a:srcRect/>
          <a:stretch>
            <a:fillRect/>
          </a:stretch>
        </p:blipFill>
        <p:spPr bwMode="auto">
          <a:xfrm>
            <a:off x="228600" y="236538"/>
            <a:ext cx="142875" cy="104775"/>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11560" y="476672"/>
            <a:ext cx="8532440" cy="692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4400" b="1" i="1" dirty="0" smtClean="0">
                <a:latin typeface="Arial" pitchFamily="34" charset="0"/>
                <a:cs typeface="Arial" pitchFamily="34" charset="0"/>
              </a:rPr>
              <a:t>Monitores - </a:t>
            </a:r>
            <a:r>
              <a:rPr lang="es-AR" sz="4400" b="1" i="1" dirty="0" err="1" smtClean="0">
                <a:latin typeface="Arial" pitchFamily="34" charset="0"/>
                <a:cs typeface="Arial" pitchFamily="34" charset="0"/>
              </a:rPr>
              <a:t>Grafeno</a:t>
            </a:r>
            <a:endParaRPr lang="es-AR" sz="4400" b="1" i="1" dirty="0">
              <a:latin typeface="Arial" pitchFamily="34" charset="0"/>
              <a:cs typeface="Arial" pitchFamily="34" charset="0"/>
            </a:endParaRP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28</a:t>
            </a:fld>
            <a:endParaRPr lang="es-AR"/>
          </a:p>
        </p:txBody>
      </p:sp>
      <p:pic>
        <p:nvPicPr>
          <p:cNvPr id="52231" name="Picture 7" descr="http://bits.wikimedia.org/static-1.20wmf10/skins/common/images/magnify-clip.png">
            <a:hlinkClick r:id="rId3" tooltip="Enlarge"/>
          </p:cNvPr>
          <p:cNvPicPr>
            <a:picLocks noChangeAspect="1" noChangeArrowheads="1"/>
          </p:cNvPicPr>
          <p:nvPr/>
        </p:nvPicPr>
        <p:blipFill>
          <a:blip r:embed="rId4" cstate="print"/>
          <a:srcRect/>
          <a:stretch>
            <a:fillRect/>
          </a:stretch>
        </p:blipFill>
        <p:spPr bwMode="auto">
          <a:xfrm>
            <a:off x="228600" y="182563"/>
            <a:ext cx="142875" cy="104775"/>
          </a:xfrm>
          <a:prstGeom prst="rect">
            <a:avLst/>
          </a:prstGeom>
          <a:noFill/>
        </p:spPr>
      </p:pic>
      <p:pic>
        <p:nvPicPr>
          <p:cNvPr id="52234" name="Picture 10" descr="http://bits.wikimedia.org/static-1.20wmf9/skins/common/images/magnify-clip.png">
            <a:hlinkClick r:id="rId5" tooltip="Aumentar"/>
          </p:cNvPr>
          <p:cNvPicPr>
            <a:picLocks noChangeAspect="1" noChangeArrowheads="1"/>
          </p:cNvPicPr>
          <p:nvPr/>
        </p:nvPicPr>
        <p:blipFill>
          <a:blip r:embed="rId4" cstate="print"/>
          <a:srcRect/>
          <a:stretch>
            <a:fillRect/>
          </a:stretch>
        </p:blipFill>
        <p:spPr bwMode="auto">
          <a:xfrm>
            <a:off x="228600" y="236538"/>
            <a:ext cx="142875" cy="104775"/>
          </a:xfrm>
          <a:prstGeom prst="rect">
            <a:avLst/>
          </a:prstGeom>
          <a:noFill/>
        </p:spPr>
      </p:pic>
      <p:pic>
        <p:nvPicPr>
          <p:cNvPr id="54274" name="Picture 2" descr="http://t2.gstatic.com/images?q=tbn:ANd9GcR86VNGKRitgBTFPnj17Z2GETpYDeTWFSku9bmyo4I-QmzIEmIkdA&amp;t=1"/>
          <p:cNvPicPr>
            <a:picLocks noChangeAspect="1" noChangeArrowheads="1"/>
          </p:cNvPicPr>
          <p:nvPr/>
        </p:nvPicPr>
        <p:blipFill>
          <a:blip r:embed="rId6" cstate="print"/>
          <a:srcRect/>
          <a:stretch>
            <a:fillRect/>
          </a:stretch>
        </p:blipFill>
        <p:spPr bwMode="auto">
          <a:xfrm>
            <a:off x="323528" y="1700808"/>
            <a:ext cx="5864195" cy="4392488"/>
          </a:xfrm>
          <a:prstGeom prst="rect">
            <a:avLst/>
          </a:prstGeom>
          <a:noFill/>
        </p:spPr>
      </p:pic>
      <p:pic>
        <p:nvPicPr>
          <p:cNvPr id="30722" name="Picture 2"/>
          <p:cNvPicPr>
            <a:picLocks noChangeAspect="1" noChangeArrowheads="1"/>
          </p:cNvPicPr>
          <p:nvPr/>
        </p:nvPicPr>
        <p:blipFill>
          <a:blip r:embed="rId7" cstate="print"/>
          <a:srcRect/>
          <a:stretch>
            <a:fillRect/>
          </a:stretch>
        </p:blipFill>
        <p:spPr bwMode="auto">
          <a:xfrm>
            <a:off x="6444208" y="2060848"/>
            <a:ext cx="245745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pPr>
              <a:defRPr/>
            </a:pPr>
            <a:fld id="{ADA4E166-042C-421E-8269-7B8B25FE8AB8}" type="slidenum">
              <a:rPr lang="en-US"/>
              <a:pPr>
                <a:defRPr/>
              </a:pPr>
              <a:t>29</a:t>
            </a:fld>
            <a:endParaRPr lang="en-US"/>
          </a:p>
        </p:txBody>
      </p:sp>
      <p:graphicFrame>
        <p:nvGraphicFramePr>
          <p:cNvPr id="11266" name="Object 2"/>
          <p:cNvGraphicFramePr>
            <a:graphicFrameLocks noChangeAspect="1"/>
          </p:cNvGraphicFramePr>
          <p:nvPr/>
        </p:nvGraphicFramePr>
        <p:xfrm>
          <a:off x="0" y="0"/>
          <a:ext cx="9144000" cy="6858000"/>
        </p:xfrm>
        <a:graphic>
          <a:graphicData uri="http://schemas.openxmlformats.org/presentationml/2006/ole">
            <p:oleObj spid="_x0000_s31746" name="Diapositiva" r:id="rId3" imgW="4572000" imgH="3429000" progId="PowerPoint.Slide.8">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57200" y="188640"/>
            <a:ext cx="8229600" cy="1828800"/>
          </a:xfrm>
          <a:solidFill>
            <a:schemeClr val="accent1">
              <a:lumMod val="40000"/>
              <a:lumOff val="60000"/>
            </a:schemeClr>
          </a:solidFill>
        </p:spPr>
        <p:txBody>
          <a:bodyPr vert="horz" lIns="45720" tIns="0" rIns="45720" bIns="0" anchor="ctr" anchorCtr="0">
            <a:normAutofit/>
            <a:scene3d>
              <a:camera prst="orthographicFront"/>
              <a:lightRig rig="soft" dir="t">
                <a:rot lat="0" lon="0" rev="17220000"/>
              </a:lightRig>
            </a:scene3d>
            <a:sp3d prstMaterial="softEdge">
              <a:bevelT w="38100" h="38100"/>
            </a:sp3d>
          </a:bodyPr>
          <a:lstStyle/>
          <a:p>
            <a:r>
              <a:rPr lang="es-AR" i="1" dirty="0">
                <a:solidFill>
                  <a:srgbClr val="FF0000"/>
                </a:solidFill>
              </a:rPr>
              <a:t>HARDWARE PARA MULTIMEDIA</a:t>
            </a:r>
          </a:p>
        </p:txBody>
      </p:sp>
      <p:sp>
        <p:nvSpPr>
          <p:cNvPr id="7" name="6 Marcador de número de diapositiva"/>
          <p:cNvSpPr>
            <a:spLocks noGrp="1"/>
          </p:cNvSpPr>
          <p:nvPr>
            <p:ph type="sldNum" sz="quarter" idx="12"/>
          </p:nvPr>
        </p:nvSpPr>
        <p:spPr/>
        <p:txBody>
          <a:bodyPr/>
          <a:lstStyle/>
          <a:p>
            <a:fld id="{0C0A206E-FD98-4925-99A6-E39F18AC1176}" type="slidenum">
              <a:rPr lang="es-AR" smtClean="0"/>
              <a:pPr/>
              <a:t>3</a:t>
            </a:fld>
            <a:endParaRPr lang="es-AR"/>
          </a:p>
        </p:txBody>
      </p:sp>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2276872"/>
            <a:ext cx="8424936" cy="41548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95924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 xmlns:p14="http://schemas.microsoft.com/office/powerpoint/2010/main" val="4125849527"/>
              </p:ext>
            </p:extLst>
          </p:nvPr>
        </p:nvGraphicFramePr>
        <p:xfrm>
          <a:off x="1646460" y="2564904"/>
          <a:ext cx="6096000" cy="1341120"/>
        </p:xfrm>
        <a:graphic>
          <a:graphicData uri="http://schemas.openxmlformats.org/drawingml/2006/table">
            <a:tbl>
              <a:tblPr/>
              <a:tblGrid>
                <a:gridCol w="3048000"/>
                <a:gridCol w="3048000"/>
              </a:tblGrid>
              <a:tr h="0">
                <a:tc>
                  <a:txBody>
                    <a:bodyPr/>
                    <a:lstStyle/>
                    <a:p>
                      <a:pPr algn="r"/>
                      <a:endParaRPr lang="es-AR" dirty="0"/>
                    </a:p>
                  </a:txBody>
                  <a:tcPr marL="22860" marR="22860" marT="22860" marB="22860" anchor="ctr">
                    <a:lnL>
                      <a:noFill/>
                    </a:lnL>
                    <a:lnR>
                      <a:noFill/>
                    </a:lnR>
                    <a:lnT>
                      <a:noFill/>
                    </a:lnT>
                    <a:lnB>
                      <a:noFill/>
                    </a:lnB>
                  </a:tcPr>
                </a:tc>
                <a:tc>
                  <a:txBody>
                    <a:bodyPr/>
                    <a:lstStyle/>
                    <a:p>
                      <a:pPr algn="r"/>
                      <a:endParaRPr lang="es-AR"/>
                    </a:p>
                  </a:txBody>
                  <a:tcPr marL="22860" marR="22860" marT="22860" marB="22860" anchor="ctr">
                    <a:lnL>
                      <a:noFill/>
                    </a:lnL>
                    <a:lnR>
                      <a:noFill/>
                    </a:lnR>
                    <a:lnT>
                      <a:noFill/>
                    </a:lnT>
                    <a:lnB>
                      <a:noFill/>
                    </a:lnB>
                  </a:tcPr>
                </a:tc>
              </a:tr>
              <a:tr h="0">
                <a:tc>
                  <a:txBody>
                    <a:bodyPr/>
                    <a:lstStyle/>
                    <a:p>
                      <a:pPr algn="ctr"/>
                      <a:r>
                        <a:rPr lang="es-AR" sz="3200" dirty="0"/>
                        <a:t>Grabado</a:t>
                      </a:r>
                      <a:br>
                        <a:rPr lang="es-AR" sz="3200" dirty="0"/>
                      </a:br>
                      <a:r>
                        <a:rPr lang="es-AR" sz="3200" dirty="0"/>
                        <a:t>localmente</a:t>
                      </a:r>
                    </a:p>
                  </a:txBody>
                  <a:tcPr marL="22860" marR="22860" marT="22860" marB="22860" anchor="ctr">
                    <a:lnL>
                      <a:noFill/>
                    </a:lnL>
                    <a:lnR>
                      <a:noFill/>
                    </a:lnR>
                    <a:lnT>
                      <a:noFill/>
                    </a:lnT>
                    <a:lnB>
                      <a:noFill/>
                    </a:lnB>
                  </a:tcPr>
                </a:tc>
                <a:tc>
                  <a:txBody>
                    <a:bodyPr/>
                    <a:lstStyle/>
                    <a:p>
                      <a:pPr algn="ctr"/>
                      <a:r>
                        <a:rPr lang="es-AR" sz="3200" dirty="0"/>
                        <a:t>Transmitido</a:t>
                      </a:r>
                      <a:br>
                        <a:rPr lang="es-AR" sz="3200" dirty="0"/>
                      </a:br>
                      <a:r>
                        <a:rPr lang="es-AR" sz="3200" dirty="0"/>
                        <a:t>en línea</a:t>
                      </a:r>
                    </a:p>
                  </a:txBody>
                  <a:tcPr marL="22860" marR="22860" marT="22860" marB="22860" anchor="ctr">
                    <a:lnL>
                      <a:noFill/>
                    </a:lnL>
                    <a:lnR>
                      <a:noFill/>
                    </a:lnR>
                    <a:lnT>
                      <a:noFill/>
                    </a:lnT>
                    <a:lnB>
                      <a:noFill/>
                    </a:lnB>
                  </a:tcPr>
                </a:tc>
              </a:tr>
            </a:tbl>
          </a:graphicData>
        </a:graphic>
      </p:graphicFrame>
      <p:pic>
        <p:nvPicPr>
          <p:cNvPr id="43009" name="Picture 1" descr="Crystal 128 yast CD-Rom.png"/>
          <p:cNvPicPr>
            <a:picLocks noChangeAspect="1" noChangeArrowheads="1"/>
          </p:cNvPicPr>
          <p:nvPr/>
        </p:nvPicPr>
        <p:blipFill>
          <a:blip r:embed="rId3" cstate="print"/>
          <a:srcRect/>
          <a:stretch>
            <a:fillRect/>
          </a:stretch>
        </p:blipFill>
        <p:spPr bwMode="auto">
          <a:xfrm>
            <a:off x="1871700" y="362744"/>
            <a:ext cx="1944216" cy="1944216"/>
          </a:xfrm>
          <a:prstGeom prst="rect">
            <a:avLst/>
          </a:prstGeom>
          <a:noFill/>
        </p:spPr>
      </p:pic>
      <p:pic>
        <p:nvPicPr>
          <p:cNvPr id="43010" name="Picture 2" descr="Crystal 128 kppp.png"/>
          <p:cNvPicPr>
            <a:picLocks noChangeAspect="1" noChangeArrowheads="1"/>
          </p:cNvPicPr>
          <p:nvPr/>
        </p:nvPicPr>
        <p:blipFill>
          <a:blip r:embed="rId4" cstate="print"/>
          <a:srcRect/>
          <a:stretch>
            <a:fillRect/>
          </a:stretch>
        </p:blipFill>
        <p:spPr bwMode="auto">
          <a:xfrm>
            <a:off x="5972348" y="362744"/>
            <a:ext cx="1770112" cy="1770112"/>
          </a:xfrm>
          <a:prstGeom prst="rect">
            <a:avLst/>
          </a:prstGeom>
          <a:noFill/>
        </p:spPr>
      </p:pic>
      <p:pic>
        <p:nvPicPr>
          <p:cNvPr id="43012" name="Picture 4" descr="mhtml:file://G:\Informatica%20General_TEC_WEB\TEC%20WEB\Clase_3_Hardware\Multimedia_material\Multimedia%20-%20Wikipedia,%20la%20enciclopedia%20libre.mht!http://upload.wikimedia.org/wikipedia/commons/thumb/b/b4/Classical_spectacular_laser_effects.jpg/160px-Classical_spectacular_laser_effects.jpg">
            <a:hlinkClick r:id="rId5"/>
          </p:cNvPr>
          <p:cNvPicPr>
            <a:picLocks noChangeAspect="1" noChangeArrowheads="1"/>
          </p:cNvPicPr>
          <p:nvPr/>
        </p:nvPicPr>
        <p:blipFill>
          <a:blip r:embed="rId6" cstate="print"/>
          <a:srcRect/>
          <a:stretch>
            <a:fillRect/>
          </a:stretch>
        </p:blipFill>
        <p:spPr bwMode="auto">
          <a:xfrm>
            <a:off x="1871700" y="4515383"/>
            <a:ext cx="2261184" cy="1512168"/>
          </a:xfrm>
          <a:prstGeom prst="rect">
            <a:avLst/>
          </a:prstGeom>
          <a:noFill/>
        </p:spPr>
      </p:pic>
      <p:pic>
        <p:nvPicPr>
          <p:cNvPr id="43014" name="Picture 6" descr="MMS.jpg">
            <a:hlinkClick r:id="rId7"/>
          </p:cNvPr>
          <p:cNvPicPr>
            <a:picLocks noChangeAspect="1" noChangeArrowheads="1"/>
          </p:cNvPicPr>
          <p:nvPr/>
        </p:nvPicPr>
        <p:blipFill>
          <a:blip r:embed="rId8" cstate="print"/>
          <a:srcRect/>
          <a:stretch>
            <a:fillRect/>
          </a:stretch>
        </p:blipFill>
        <p:spPr bwMode="auto">
          <a:xfrm>
            <a:off x="5632647" y="4228504"/>
            <a:ext cx="2095500" cy="2171701"/>
          </a:xfrm>
          <a:prstGeom prst="rect">
            <a:avLst/>
          </a:prstGeom>
          <a:noFill/>
        </p:spPr>
      </p:pic>
      <p:sp>
        <p:nvSpPr>
          <p:cNvPr id="7" name="6 Marcador de número de diapositiva"/>
          <p:cNvSpPr>
            <a:spLocks noGrp="1"/>
          </p:cNvSpPr>
          <p:nvPr>
            <p:ph type="sldNum" sz="quarter" idx="12"/>
          </p:nvPr>
        </p:nvSpPr>
        <p:spPr/>
        <p:txBody>
          <a:bodyPr/>
          <a:lstStyle/>
          <a:p>
            <a:fld id="{0C0A206E-FD98-4925-99A6-E39F18AC1176}" type="slidenum">
              <a:rPr lang="es-AR" smtClean="0"/>
              <a:pPr/>
              <a:t>4</a:t>
            </a:fld>
            <a:endParaRPr lang="es-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cstate="print"/>
          <a:srcRect/>
          <a:stretch>
            <a:fillRect/>
          </a:stretch>
        </p:blipFill>
        <p:spPr bwMode="auto">
          <a:xfrm>
            <a:off x="251519" y="1700808"/>
            <a:ext cx="4620513" cy="4608512"/>
          </a:xfrm>
          <a:prstGeom prst="rect">
            <a:avLst/>
          </a:prstGeom>
          <a:noFill/>
          <a:ln w="41275" cmpd="sng">
            <a:solidFill>
              <a:schemeClr val="accent1">
                <a:lumMod val="75000"/>
              </a:schemeClr>
            </a:solidFill>
            <a:miter lim="800000"/>
            <a:headEnd/>
            <a:tailEnd/>
          </a:ln>
        </p:spPr>
      </p:pic>
      <p:pic>
        <p:nvPicPr>
          <p:cNvPr id="1027" name="Picture 3"/>
          <p:cNvPicPr>
            <a:picLocks noChangeAspect="1" noChangeArrowheads="1"/>
          </p:cNvPicPr>
          <p:nvPr/>
        </p:nvPicPr>
        <p:blipFill>
          <a:blip r:embed="rId5" cstate="print">
            <a:extLst>
              <a:ext uri="{BEBA8EAE-BF5A-486C-A8C5-ECC9F3942E4B}">
                <a14:imgProps xmlns="" xmlns:a14="http://schemas.microsoft.com/office/drawing/2010/main">
                  <a14:imgLayer r:embed="rId6">
                    <a14:imgEffect>
                      <a14:brightnessContrast bright="-15000" contrast="11000"/>
                    </a14:imgEffect>
                  </a14:imgLayer>
                </a14:imgProps>
              </a:ext>
            </a:extLst>
          </a:blip>
          <a:srcRect/>
          <a:stretch>
            <a:fillRect/>
          </a:stretch>
        </p:blipFill>
        <p:spPr bwMode="auto">
          <a:xfrm>
            <a:off x="5148064" y="1484784"/>
            <a:ext cx="3600400" cy="5117319"/>
          </a:xfrm>
          <a:prstGeom prst="rect">
            <a:avLst/>
          </a:prstGeom>
          <a:noFill/>
          <a:ln w="41275" cmpd="sng">
            <a:solidFill>
              <a:schemeClr val="accent1">
                <a:lumMod val="75000"/>
              </a:schemeClr>
            </a:solidFill>
            <a:miter lim="800000"/>
            <a:headEnd/>
            <a:tailEnd/>
          </a:ln>
        </p:spPr>
      </p:pic>
      <p:sp>
        <p:nvSpPr>
          <p:cNvPr id="4" name="3 Rectángulo"/>
          <p:cNvSpPr/>
          <p:nvPr/>
        </p:nvSpPr>
        <p:spPr>
          <a:xfrm>
            <a:off x="899592" y="188640"/>
            <a:ext cx="7056784"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4400" b="1" i="1" dirty="0" smtClean="0">
                <a:latin typeface="Arial" pitchFamily="34" charset="0"/>
                <a:cs typeface="Arial" pitchFamily="34" charset="0"/>
              </a:rPr>
              <a:t>Placa de sonido</a:t>
            </a:r>
            <a:endParaRPr lang="es-AR" sz="4400" b="1" i="1" dirty="0">
              <a:latin typeface="Arial" pitchFamily="34" charset="0"/>
              <a:cs typeface="Arial" pitchFamily="34" charset="0"/>
            </a:endParaRP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5</a:t>
            </a:fld>
            <a:endParaRPr lang="es-AR"/>
          </a:p>
        </p:txBody>
      </p:sp>
      <p:graphicFrame>
        <p:nvGraphicFramePr>
          <p:cNvPr id="2" name="1 Objeto"/>
          <p:cNvGraphicFramePr>
            <a:graphicFrameLocks noChangeAspect="1"/>
          </p:cNvGraphicFramePr>
          <p:nvPr>
            <p:extLst>
              <p:ext uri="{D42A27DB-BD31-4B8C-83A1-F6EECF244321}">
                <p14:modId xmlns="" xmlns:p14="http://schemas.microsoft.com/office/powerpoint/2010/main" val="3692049243"/>
              </p:ext>
            </p:extLst>
          </p:nvPr>
        </p:nvGraphicFramePr>
        <p:xfrm>
          <a:off x="6660231" y="5229200"/>
          <a:ext cx="1920213" cy="576064"/>
        </p:xfrm>
        <a:graphic>
          <a:graphicData uri="http://schemas.openxmlformats.org/presentationml/2006/ole">
            <p:oleObj spid="_x0000_s3089" name="Imagen de mapa de bits" r:id="rId7" imgW="1219306" imgH="457240" progId="PBrush">
              <p:embed/>
            </p:oleObj>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1"/>
          </p:nvPr>
        </p:nvSpPr>
        <p:spPr/>
        <p:txBody>
          <a:bodyPr/>
          <a:lstStyle/>
          <a:p>
            <a:pPr>
              <a:defRPr/>
            </a:pPr>
            <a:fld id="{7358D080-DF63-4E9A-BFAB-DB404FA20299}" type="slidenum">
              <a:rPr lang="en-US"/>
              <a:pPr>
                <a:defRPr/>
              </a:pPr>
              <a:t>6</a:t>
            </a:fld>
            <a:endParaRPr lang="en-US"/>
          </a:p>
        </p:txBody>
      </p:sp>
      <p:pic>
        <p:nvPicPr>
          <p:cNvPr id="30724" name="Picture 3"/>
          <p:cNvPicPr>
            <a:picLocks noChangeAspect="1" noChangeArrowheads="1"/>
          </p:cNvPicPr>
          <p:nvPr/>
        </p:nvPicPr>
        <p:blipFill>
          <a:blip r:embed="rId2" cstate="print"/>
          <a:srcRect/>
          <a:stretch>
            <a:fillRect/>
          </a:stretch>
        </p:blipFill>
        <p:spPr bwMode="auto">
          <a:xfrm>
            <a:off x="323528" y="1916832"/>
            <a:ext cx="8280920" cy="4320480"/>
          </a:xfrm>
          <a:prstGeom prst="rect">
            <a:avLst/>
          </a:prstGeom>
          <a:noFill/>
          <a:ln w="9525">
            <a:noFill/>
            <a:miter lim="800000"/>
            <a:headEnd/>
            <a:tailEnd/>
          </a:ln>
        </p:spPr>
      </p:pic>
      <p:sp>
        <p:nvSpPr>
          <p:cNvPr id="6" name="5 Título"/>
          <p:cNvSpPr>
            <a:spLocks noGrp="1"/>
          </p:cNvSpPr>
          <p:nvPr>
            <p:ph type="title"/>
          </p:nvPr>
        </p:nvSpPr>
        <p:spPr>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4400" b="1" i="1" dirty="0" smtClean="0">
                <a:latin typeface="Arial" pitchFamily="34" charset="0"/>
                <a:cs typeface="Arial" pitchFamily="34" charset="0"/>
              </a:rPr>
              <a:t>Placa de sonido</a:t>
            </a:r>
            <a:endParaRPr lang="es-AR" sz="4400" b="1" i="1" dirty="0">
              <a:latin typeface="Arial" pitchFamily="34" charset="0"/>
              <a:cs typeface="Arial" pitchFamily="34" charset="0"/>
            </a:endParaRPr>
          </a:p>
        </p:txBody>
      </p:sp>
    </p:spTree>
    <p:extLst>
      <p:ext uri="{BB962C8B-B14F-4D97-AF65-F5344CB8AC3E}">
        <p14:creationId xmlns="" xmlns:p14="http://schemas.microsoft.com/office/powerpoint/2010/main" val="17877920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51520" y="3473"/>
            <a:ext cx="8640960"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4400" b="1" i="1" dirty="0">
                <a:latin typeface="Arial" pitchFamily="34" charset="0"/>
                <a:cs typeface="Arial" pitchFamily="34" charset="0"/>
              </a:rPr>
              <a:t>Tarjetas de digitalización de </a:t>
            </a:r>
            <a:r>
              <a:rPr lang="es-AR" sz="4400" b="1" i="1" dirty="0" smtClean="0">
                <a:latin typeface="Arial" pitchFamily="34" charset="0"/>
                <a:cs typeface="Arial" pitchFamily="34" charset="0"/>
              </a:rPr>
              <a:t>Audio</a:t>
            </a:r>
            <a:endParaRPr lang="es-AR" sz="4400" b="1" i="1" dirty="0">
              <a:latin typeface="Arial" pitchFamily="34" charset="0"/>
              <a:cs typeface="Arial" pitchFamily="34" charset="0"/>
            </a:endParaRPr>
          </a:p>
        </p:txBody>
      </p:sp>
      <p:sp>
        <p:nvSpPr>
          <p:cNvPr id="3" name="2 Rectángulo"/>
          <p:cNvSpPr/>
          <p:nvPr/>
        </p:nvSpPr>
        <p:spPr>
          <a:xfrm>
            <a:off x="179512" y="1340768"/>
            <a:ext cx="8784976" cy="540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s-AR" sz="2400" b="1" i="1" dirty="0" smtClean="0">
                <a:latin typeface="Arial" pitchFamily="34" charset="0"/>
                <a:cs typeface="Arial" pitchFamily="34" charset="0"/>
              </a:rPr>
              <a:t>Ofrecen aplicaciones de grabación y  reproducción por  muestreo digital.</a:t>
            </a:r>
          </a:p>
          <a:p>
            <a:pPr marL="342900" indent="-342900">
              <a:buFont typeface="Arial" pitchFamily="34" charset="0"/>
              <a:buChar char="•"/>
            </a:pPr>
            <a:r>
              <a:rPr lang="es-AR" sz="2400" b="1" i="1" dirty="0" smtClean="0">
                <a:solidFill>
                  <a:schemeClr val="bg1"/>
                </a:solidFill>
                <a:latin typeface="Arial" pitchFamily="34" charset="0"/>
                <a:cs typeface="Arial" pitchFamily="34" charset="0"/>
              </a:rPr>
              <a:t>Pueden </a:t>
            </a:r>
            <a:r>
              <a:rPr lang="es-AR" sz="2400" b="1" i="1" dirty="0">
                <a:solidFill>
                  <a:schemeClr val="bg1"/>
                </a:solidFill>
                <a:latin typeface="Arial" pitchFamily="34" charset="0"/>
                <a:cs typeface="Arial" pitchFamily="34" charset="0"/>
              </a:rPr>
              <a:t>producir música y sonidos empleando Musical </a:t>
            </a:r>
            <a:r>
              <a:rPr lang="es-AR" sz="2400" b="1" i="1" dirty="0" err="1">
                <a:solidFill>
                  <a:schemeClr val="bg1"/>
                </a:solidFill>
                <a:latin typeface="Arial" pitchFamily="34" charset="0"/>
                <a:cs typeface="Arial" pitchFamily="34" charset="0"/>
              </a:rPr>
              <a:t>Instrument</a:t>
            </a:r>
            <a:r>
              <a:rPr lang="es-AR" sz="2400" b="1" i="1" dirty="0">
                <a:solidFill>
                  <a:schemeClr val="bg1"/>
                </a:solidFill>
                <a:latin typeface="Arial" pitchFamily="34" charset="0"/>
                <a:cs typeface="Arial" pitchFamily="34" charset="0"/>
              </a:rPr>
              <a:t> Digital Interface (</a:t>
            </a:r>
            <a:r>
              <a:rPr lang="es-AR" sz="3600" b="1" i="1" u="sng" dirty="0">
                <a:solidFill>
                  <a:schemeClr val="bg1"/>
                </a:solidFill>
                <a:latin typeface="Arial" pitchFamily="34" charset="0"/>
                <a:cs typeface="Arial" pitchFamily="34" charset="0"/>
              </a:rPr>
              <a:t>MIDI</a:t>
            </a:r>
            <a:r>
              <a:rPr lang="es-AR" sz="2400" b="1" i="1" dirty="0" smtClean="0">
                <a:solidFill>
                  <a:schemeClr val="bg1"/>
                </a:solidFill>
                <a:latin typeface="Arial" pitchFamily="34" charset="0"/>
                <a:cs typeface="Arial" pitchFamily="34" charset="0"/>
              </a:rPr>
              <a:t>).</a:t>
            </a:r>
            <a:r>
              <a:rPr lang="es-AR" sz="2400" b="1" i="1" dirty="0">
                <a:latin typeface="Arial" pitchFamily="34" charset="0"/>
                <a:cs typeface="Arial" pitchFamily="34" charset="0"/>
              </a:rPr>
              <a:t> </a:t>
            </a:r>
            <a:endParaRPr lang="es-AR" sz="2400" b="1" i="1" dirty="0" smtClean="0">
              <a:latin typeface="Arial" pitchFamily="34" charset="0"/>
              <a:cs typeface="Arial" pitchFamily="34" charset="0"/>
            </a:endParaRPr>
          </a:p>
          <a:p>
            <a:pPr marL="342900" indent="-342900">
              <a:buFont typeface="Arial" pitchFamily="34" charset="0"/>
              <a:buChar char="•"/>
            </a:pPr>
            <a:r>
              <a:rPr lang="es-AR" sz="2400" b="1" i="1" dirty="0" smtClean="0">
                <a:latin typeface="Arial" pitchFamily="34" charset="0"/>
                <a:cs typeface="Arial" pitchFamily="34" charset="0"/>
              </a:rPr>
              <a:t>Incorporan </a:t>
            </a:r>
            <a:r>
              <a:rPr lang="es-AR" sz="2400" b="1" i="1" dirty="0">
                <a:latin typeface="Arial" pitchFamily="34" charset="0"/>
                <a:cs typeface="Arial" pitchFamily="34" charset="0"/>
              </a:rPr>
              <a:t>amplificadores con salida a altavoces para conseguir una reproducción con calidad profesional.</a:t>
            </a:r>
          </a:p>
          <a:p>
            <a:pPr marL="342900" indent="-342900">
              <a:buFont typeface="Arial" pitchFamily="34" charset="0"/>
              <a:buChar char="•"/>
            </a:pPr>
            <a:r>
              <a:rPr lang="es-AR" sz="2400" b="1" i="1" dirty="0" smtClean="0">
                <a:solidFill>
                  <a:schemeClr val="bg1"/>
                </a:solidFill>
                <a:latin typeface="Arial" pitchFamily="34" charset="0"/>
                <a:cs typeface="Arial" pitchFamily="34" charset="0"/>
              </a:rPr>
              <a:t>Se diferencian en la frecuencia de toma de las muestras, lo que influye en la calidad del sonido final. </a:t>
            </a:r>
          </a:p>
          <a:p>
            <a:pPr marL="342900" indent="-342900">
              <a:buFont typeface="Arial" pitchFamily="34" charset="0"/>
              <a:buChar char="•"/>
            </a:pPr>
            <a:r>
              <a:rPr lang="es-AR" sz="2400" b="1" i="1" dirty="0">
                <a:latin typeface="Arial" pitchFamily="34" charset="0"/>
                <a:cs typeface="Arial" pitchFamily="34" charset="0"/>
              </a:rPr>
              <a:t>Las frecuencias de muestreo de señal  suelen ser  11 KHz, 22 KHz o 44 KHz.</a:t>
            </a:r>
          </a:p>
          <a:p>
            <a:pPr marL="342900" indent="-342900">
              <a:buFont typeface="Arial" pitchFamily="34" charset="0"/>
              <a:buChar char="•"/>
            </a:pPr>
            <a:endParaRPr lang="es-AR" sz="2400" b="1" i="1" dirty="0" smtClean="0">
              <a:latin typeface="Arial" pitchFamily="34" charset="0"/>
              <a:cs typeface="Arial" pitchFamily="34" charset="0"/>
            </a:endParaRPr>
          </a:p>
        </p:txBody>
      </p:sp>
      <p:sp>
        <p:nvSpPr>
          <p:cNvPr id="4" name="3 Marcador de número de diapositiva"/>
          <p:cNvSpPr>
            <a:spLocks noGrp="1"/>
          </p:cNvSpPr>
          <p:nvPr>
            <p:ph type="sldNum" sz="quarter" idx="12"/>
          </p:nvPr>
        </p:nvSpPr>
        <p:spPr/>
        <p:txBody>
          <a:bodyPr/>
          <a:lstStyle/>
          <a:p>
            <a:fld id="{0C0A206E-FD98-4925-99A6-E39F18AC1176}" type="slidenum">
              <a:rPr lang="es-AR" smtClean="0"/>
              <a:pPr/>
              <a:t>7</a:t>
            </a:fld>
            <a:endParaRPr lang="es-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9551" y="260648"/>
            <a:ext cx="806489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4400" b="1" i="1" dirty="0">
                <a:latin typeface="Arial" pitchFamily="34" charset="0"/>
                <a:cs typeface="Arial" pitchFamily="34" charset="0"/>
              </a:rPr>
              <a:t>Tarjeta de Video</a:t>
            </a:r>
          </a:p>
        </p:txBody>
      </p:sp>
      <p:pic>
        <p:nvPicPr>
          <p:cNvPr id="2050" name="Picture 2"/>
          <p:cNvPicPr>
            <a:picLocks noChangeAspect="1" noChangeArrowheads="1"/>
          </p:cNvPicPr>
          <p:nvPr/>
        </p:nvPicPr>
        <p:blipFill>
          <a:blip r:embed="rId3" cstate="print"/>
          <a:srcRect/>
          <a:stretch>
            <a:fillRect/>
          </a:stretch>
        </p:blipFill>
        <p:spPr bwMode="auto">
          <a:xfrm>
            <a:off x="251521" y="1340768"/>
            <a:ext cx="8568952" cy="5184576"/>
          </a:xfrm>
          <a:prstGeom prst="rect">
            <a:avLst/>
          </a:prstGeom>
          <a:noFill/>
          <a:ln w="41275" cmpd="sng">
            <a:solidFill>
              <a:schemeClr val="accent1">
                <a:lumMod val="75000"/>
              </a:schemeClr>
            </a:solidFill>
            <a:miter lim="800000"/>
            <a:headEnd/>
            <a:tailEnd/>
          </a:ln>
        </p:spPr>
      </p:pic>
      <p:sp>
        <p:nvSpPr>
          <p:cNvPr id="4" name="3 Marcador de número de diapositiva"/>
          <p:cNvSpPr>
            <a:spLocks noGrp="1"/>
          </p:cNvSpPr>
          <p:nvPr>
            <p:ph type="sldNum" sz="quarter" idx="12"/>
          </p:nvPr>
        </p:nvSpPr>
        <p:spPr/>
        <p:txBody>
          <a:bodyPr/>
          <a:lstStyle/>
          <a:p>
            <a:fld id="{0C0A206E-FD98-4925-99A6-E39F18AC1176}" type="slidenum">
              <a:rPr lang="es-AR" smtClean="0"/>
              <a:pPr/>
              <a:t>8</a:t>
            </a:fld>
            <a:endParaRPr lang="es-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4 Marcador de número de diapositiva"/>
          <p:cNvSpPr>
            <a:spLocks noGrp="1"/>
          </p:cNvSpPr>
          <p:nvPr>
            <p:ph type="sldNum" sz="quarter" idx="11"/>
          </p:nvPr>
        </p:nvSpPr>
        <p:spPr/>
        <p:txBody>
          <a:bodyPr/>
          <a:lstStyle/>
          <a:p>
            <a:pPr>
              <a:defRPr/>
            </a:pPr>
            <a:fld id="{E79A8C0F-C798-42D0-8385-9A32D9B2C90F}" type="slidenum">
              <a:rPr lang="en-US"/>
              <a:pPr>
                <a:defRPr/>
              </a:pPr>
              <a:t>9</a:t>
            </a:fld>
            <a:endParaRPr lang="en-US"/>
          </a:p>
        </p:txBody>
      </p:sp>
      <p:sp>
        <p:nvSpPr>
          <p:cNvPr id="194562" name="Rectangle 2"/>
          <p:cNvSpPr>
            <a:spLocks noGrp="1" noChangeArrowheads="1"/>
          </p:cNvSpPr>
          <p:nvPr>
            <p:ph type="title"/>
          </p:nvPr>
        </p:nvSpPr>
        <p:spPr>
          <a:xfrm>
            <a:off x="1042988" y="188913"/>
            <a:ext cx="7339012" cy="725487"/>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r>
              <a:rPr lang="es-ES_tradnl" sz="4400" i="1" dirty="0">
                <a:solidFill>
                  <a:schemeClr val="lt1"/>
                </a:solidFill>
                <a:latin typeface="Arial" pitchFamily="34" charset="0"/>
                <a:ea typeface="+mn-ea"/>
                <a:cs typeface="Arial" pitchFamily="34" charset="0"/>
              </a:rPr>
              <a:t>VGA/SVGA</a:t>
            </a:r>
          </a:p>
        </p:txBody>
      </p:sp>
      <p:sp>
        <p:nvSpPr>
          <p:cNvPr id="5127" name="Rectangle 3"/>
          <p:cNvSpPr>
            <a:spLocks noGrp="1" noChangeArrowheads="1"/>
          </p:cNvSpPr>
          <p:nvPr>
            <p:ph type="body" idx="1"/>
          </p:nvPr>
        </p:nvSpPr>
        <p:spPr>
          <a:xfrm>
            <a:off x="107504" y="1143000"/>
            <a:ext cx="8640960" cy="2646040"/>
          </a:xfrm>
        </p:spPr>
        <p:txBody>
          <a:bodyPr>
            <a:noAutofit/>
          </a:bodyPr>
          <a:lstStyle/>
          <a:p>
            <a:pPr algn="just">
              <a:lnSpc>
                <a:spcPct val="90000"/>
              </a:lnSpc>
              <a:spcBef>
                <a:spcPts val="500"/>
              </a:spcBef>
              <a:spcAft>
                <a:spcPts val="500"/>
              </a:spcAft>
            </a:pPr>
            <a:r>
              <a:rPr lang="es-ES_tradnl" i="1" dirty="0" smtClean="0">
                <a:latin typeface="Arial" pitchFamily="34" charset="0"/>
              </a:rPr>
              <a:t>Incluye </a:t>
            </a:r>
            <a:r>
              <a:rPr lang="es-ES_tradnl" i="1" dirty="0" smtClean="0">
                <a:latin typeface="Arial" pitchFamily="34" charset="0"/>
              </a:rPr>
              <a:t>las </a:t>
            </a:r>
            <a:r>
              <a:rPr lang="es-ES_tradnl" i="1" dirty="0" smtClean="0">
                <a:latin typeface="Arial" pitchFamily="34" charset="0"/>
              </a:rPr>
              <a:t>n</a:t>
            </a:r>
            <a:r>
              <a:rPr lang="es-ES_tradnl" i="1" dirty="0" smtClean="0">
                <a:latin typeface="Arial" pitchFamily="34" charset="0"/>
              </a:rPr>
              <a:t>ormas </a:t>
            </a:r>
            <a:r>
              <a:rPr lang="es-ES_tradnl" i="1" dirty="0" smtClean="0">
                <a:latin typeface="Arial" pitchFamily="34" charset="0"/>
              </a:rPr>
              <a:t>SVGA, XGA... pero no las CGA o EGA. </a:t>
            </a:r>
            <a:endParaRPr lang="es-ES_tradnl" i="1" dirty="0" smtClean="0">
              <a:latin typeface="Arial" pitchFamily="34" charset="0"/>
            </a:endParaRPr>
          </a:p>
          <a:p>
            <a:pPr algn="just">
              <a:lnSpc>
                <a:spcPct val="90000"/>
              </a:lnSpc>
              <a:spcBef>
                <a:spcPts val="500"/>
              </a:spcBef>
              <a:spcAft>
                <a:spcPts val="500"/>
              </a:spcAft>
            </a:pPr>
            <a:r>
              <a:rPr lang="es-ES_tradnl" i="1" dirty="0" smtClean="0">
                <a:latin typeface="Arial" pitchFamily="34" charset="0"/>
              </a:rPr>
              <a:t>Puede estar </a:t>
            </a:r>
            <a:r>
              <a:rPr lang="es-ES_tradnl" i="1" dirty="0" smtClean="0">
                <a:latin typeface="Arial" pitchFamily="34" charset="0"/>
              </a:rPr>
              <a:t>integrada en la placa base </a:t>
            </a:r>
            <a:r>
              <a:rPr lang="es-ES_tradnl" i="1" dirty="0" smtClean="0">
                <a:latin typeface="Arial" pitchFamily="34" charset="0"/>
              </a:rPr>
              <a:t>o </a:t>
            </a:r>
            <a:r>
              <a:rPr lang="es-ES_tradnl" i="1" dirty="0" smtClean="0">
                <a:latin typeface="Arial" pitchFamily="34" charset="0"/>
              </a:rPr>
              <a:t>en una tarjeta de </a:t>
            </a:r>
            <a:r>
              <a:rPr lang="es-ES_tradnl" i="1" dirty="0" smtClean="0">
                <a:latin typeface="Arial" pitchFamily="34" charset="0"/>
              </a:rPr>
              <a:t>expansión, </a:t>
            </a:r>
          </a:p>
          <a:p>
            <a:pPr algn="just">
              <a:lnSpc>
                <a:spcPct val="90000"/>
              </a:lnSpc>
              <a:spcBef>
                <a:spcPts val="500"/>
              </a:spcBef>
              <a:spcAft>
                <a:spcPts val="500"/>
              </a:spcAft>
            </a:pPr>
            <a:r>
              <a:rPr lang="es-ES_tradnl" i="1" dirty="0" smtClean="0">
                <a:latin typeface="Arial" pitchFamily="34" charset="0"/>
              </a:rPr>
              <a:t>Mide </a:t>
            </a:r>
            <a:r>
              <a:rPr lang="es-ES_tradnl" i="1" dirty="0" smtClean="0">
                <a:latin typeface="Arial" pitchFamily="34" charset="0"/>
              </a:rPr>
              <a:t>unos </a:t>
            </a:r>
            <a:r>
              <a:rPr lang="es-ES_tradnl" i="1" dirty="0" smtClean="0">
                <a:latin typeface="Arial" pitchFamily="34" charset="0"/>
              </a:rPr>
              <a:t>17 mm, con 15 pines agrupados en 3 hileras.</a:t>
            </a:r>
          </a:p>
          <a:p>
            <a:pPr algn="just">
              <a:lnSpc>
                <a:spcPct val="90000"/>
              </a:lnSpc>
              <a:spcBef>
                <a:spcPts val="500"/>
              </a:spcBef>
              <a:spcAft>
                <a:spcPts val="500"/>
              </a:spcAft>
              <a:buFontTx/>
              <a:buNone/>
            </a:pPr>
            <a:r>
              <a:rPr lang="es-ES_tradnl" i="1" dirty="0" smtClean="0">
                <a:latin typeface="Arial" pitchFamily="34" charset="0"/>
              </a:rPr>
              <a:t>	</a:t>
            </a:r>
          </a:p>
        </p:txBody>
      </p:sp>
      <p:graphicFrame>
        <p:nvGraphicFramePr>
          <p:cNvPr id="5122" name="Object 4"/>
          <p:cNvGraphicFramePr>
            <a:graphicFrameLocks noChangeAspect="1"/>
          </p:cNvGraphicFramePr>
          <p:nvPr>
            <p:extLst>
              <p:ext uri="{D42A27DB-BD31-4B8C-83A1-F6EECF244321}">
                <p14:modId xmlns="" xmlns:p14="http://schemas.microsoft.com/office/powerpoint/2010/main" val="222944799"/>
              </p:ext>
            </p:extLst>
          </p:nvPr>
        </p:nvGraphicFramePr>
        <p:xfrm>
          <a:off x="1907704" y="4365104"/>
          <a:ext cx="5184576" cy="1728192"/>
        </p:xfrm>
        <a:graphic>
          <a:graphicData uri="http://schemas.openxmlformats.org/presentationml/2006/ole">
            <p:oleObj spid="_x0000_s2065" name="Imagen de mapa de bits" r:id="rId3" imgW="975238" imgH="510476" progId="PBrush">
              <p:embed/>
            </p:oleObj>
          </a:graphicData>
        </a:graphic>
      </p:graphicFrame>
    </p:spTree>
    <p:extLst>
      <p:ext uri="{BB962C8B-B14F-4D97-AF65-F5344CB8AC3E}">
        <p14:creationId xmlns="" xmlns:p14="http://schemas.microsoft.com/office/powerpoint/2010/main" val="12501321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Vértice">
  <a:themeElements>
    <a:clrScheme name="Civil">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Vértice">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2">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770</TotalTime>
  <Words>13858</Words>
  <Application>Microsoft Office PowerPoint</Application>
  <PresentationFormat>Presentación en pantalla (4:3)</PresentationFormat>
  <Paragraphs>758</Paragraphs>
  <Slides>29</Slides>
  <Notes>23</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29</vt:i4>
      </vt:variant>
    </vt:vector>
  </HeadingPairs>
  <TitlesOfParts>
    <vt:vector size="32" baseType="lpstr">
      <vt:lpstr>Vértice</vt:lpstr>
      <vt:lpstr>Imagen de mapa de bits</vt:lpstr>
      <vt:lpstr>Diapositiva</vt:lpstr>
      <vt:lpstr>HARDWARE PARA MULTIMEDIA</vt:lpstr>
      <vt:lpstr>HARDWARE PARA MULTIMEDIA</vt:lpstr>
      <vt:lpstr>HARDWARE PARA MULTIMEDIA</vt:lpstr>
      <vt:lpstr>Diapositiva 4</vt:lpstr>
      <vt:lpstr>Diapositiva 5</vt:lpstr>
      <vt:lpstr>Placa de sonido</vt:lpstr>
      <vt:lpstr>Diapositiva 7</vt:lpstr>
      <vt:lpstr>Diapositiva 8</vt:lpstr>
      <vt:lpstr>VGA/SVGA</vt:lpstr>
      <vt:lpstr>El Puerto DVI</vt:lpstr>
      <vt:lpstr>El Puerto HDMI</vt:lpstr>
      <vt:lpstr>Discos ópticos</vt:lpstr>
      <vt:lpstr>Diapositiva 13</vt:lpstr>
      <vt:lpstr>Discos ópticos: CD</vt:lpstr>
      <vt:lpstr>DVD y BLU-RAY</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vector>
  </TitlesOfParts>
  <Company>UNLaM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PARA MULTIMEDIA</dc:title>
  <dc:creator>lab2</dc:creator>
  <cp:lastModifiedBy>Pablo Alejandro LENA</cp:lastModifiedBy>
  <cp:revision>98</cp:revision>
  <dcterms:created xsi:type="dcterms:W3CDTF">2012-09-04T21:03:37Z</dcterms:created>
  <dcterms:modified xsi:type="dcterms:W3CDTF">2013-05-08T14:26:06Z</dcterms:modified>
</cp:coreProperties>
</file>